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2D49-D70D-43A2-8EA5-BDB2D9B9EC34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6478458-A6D2-4C8E-92F6-057EDB09A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092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2D49-D70D-43A2-8EA5-BDB2D9B9EC34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478458-A6D2-4C8E-92F6-057EDB09A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246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2D49-D70D-43A2-8EA5-BDB2D9B9EC34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478458-A6D2-4C8E-92F6-057EDB09AD9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4284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2D49-D70D-43A2-8EA5-BDB2D9B9EC34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478458-A6D2-4C8E-92F6-057EDB09A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843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2D49-D70D-43A2-8EA5-BDB2D9B9EC34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478458-A6D2-4C8E-92F6-057EDB09AD9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1716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2D49-D70D-43A2-8EA5-BDB2D9B9EC34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478458-A6D2-4C8E-92F6-057EDB09A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167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2D49-D70D-43A2-8EA5-BDB2D9B9EC34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8458-A6D2-4C8E-92F6-057EDB09A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735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2D49-D70D-43A2-8EA5-BDB2D9B9EC34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8458-A6D2-4C8E-92F6-057EDB09A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890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2D49-D70D-43A2-8EA5-BDB2D9B9EC34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8458-A6D2-4C8E-92F6-057EDB09A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431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2D49-D70D-43A2-8EA5-BDB2D9B9EC34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478458-A6D2-4C8E-92F6-057EDB09A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538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2D49-D70D-43A2-8EA5-BDB2D9B9EC34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478458-A6D2-4C8E-92F6-057EDB09A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378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2D49-D70D-43A2-8EA5-BDB2D9B9EC34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478458-A6D2-4C8E-92F6-057EDB09A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6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2D49-D70D-43A2-8EA5-BDB2D9B9EC34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8458-A6D2-4C8E-92F6-057EDB09A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059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2D49-D70D-43A2-8EA5-BDB2D9B9EC34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8458-A6D2-4C8E-92F6-057EDB09A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39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2D49-D70D-43A2-8EA5-BDB2D9B9EC34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8458-A6D2-4C8E-92F6-057EDB09A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894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2D49-D70D-43A2-8EA5-BDB2D9B9EC34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478458-A6D2-4C8E-92F6-057EDB09A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42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92D49-D70D-43A2-8EA5-BDB2D9B9EC34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478458-A6D2-4C8E-92F6-057EDB09A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8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9669" y="325315"/>
            <a:ext cx="9979269" cy="1579685"/>
          </a:xfrm>
        </p:spPr>
        <p:txBody>
          <a:bodyPr>
            <a:normAutofit/>
          </a:bodyPr>
          <a:lstStyle/>
          <a:p>
            <a:pPr algn="ctr"/>
            <a:r>
              <a:rPr lang="ru-RU" sz="45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Быть учителем – это призвание! </a:t>
            </a:r>
            <a:endParaRPr lang="ru-RU" sz="45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669" y="1283676"/>
            <a:ext cx="9548446" cy="5512777"/>
          </a:xfr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707208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0731" y="1837592"/>
            <a:ext cx="10053881" cy="4528038"/>
          </a:xfrm>
        </p:spPr>
        <p:txBody>
          <a:bodyPr>
            <a:normAutofit/>
          </a:bodyPr>
          <a:lstStyle/>
          <a:p>
            <a:pPr algn="just"/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 Р-60 Коллекция документов по истории города Славянска-на-Кубани и Славянского района, д. 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49. 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66230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27638" y="518747"/>
            <a:ext cx="7112977" cy="614582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Имя </a:t>
            </a:r>
            <a:r>
              <a:rPr lang="ru-RU" dirty="0" smtClean="0"/>
              <a:t>Георгия </a:t>
            </a:r>
            <a:r>
              <a:rPr lang="ru-RU" dirty="0"/>
              <a:t>Романовича Глущенко  хорошо известно педагогической общественности и многим жителям Славянского района. </a:t>
            </a:r>
            <a:endParaRPr lang="ru-RU" dirty="0" smtClean="0"/>
          </a:p>
          <a:p>
            <a:pPr algn="just"/>
            <a:r>
              <a:rPr lang="ru-RU" dirty="0"/>
              <a:t>С</a:t>
            </a:r>
            <a:r>
              <a:rPr lang="ru-RU" dirty="0" smtClean="0"/>
              <a:t> </a:t>
            </a:r>
            <a:r>
              <a:rPr lang="ru-RU" dirty="0"/>
              <a:t>осени 1944 года до выхода на заслуженный отдых </a:t>
            </a:r>
            <a:r>
              <a:rPr lang="ru-RU" dirty="0" smtClean="0"/>
              <a:t>Георгий Романович был учителем </a:t>
            </a:r>
            <a:r>
              <a:rPr lang="ru-RU" dirty="0"/>
              <a:t>физики, астрономии, </a:t>
            </a:r>
            <a:r>
              <a:rPr lang="ru-RU" dirty="0" smtClean="0"/>
              <a:t>математики и </a:t>
            </a:r>
            <a:r>
              <a:rPr lang="ru-RU" dirty="0"/>
              <a:t>электротехники  в </a:t>
            </a:r>
            <a:r>
              <a:rPr lang="ru-RU" dirty="0" smtClean="0"/>
              <a:t>средней школе </a:t>
            </a:r>
            <a:r>
              <a:rPr lang="ru-RU" dirty="0"/>
              <a:t>№ </a:t>
            </a:r>
            <a:r>
              <a:rPr lang="ru-RU" dirty="0" smtClean="0"/>
              <a:t>1. Высокий профессионализм и новаторский подход </a:t>
            </a:r>
            <a:r>
              <a:rPr lang="ru-RU" dirty="0"/>
              <a:t>к преподаванию физики принесли </a:t>
            </a:r>
            <a:r>
              <a:rPr lang="ru-RU" dirty="0" smtClean="0"/>
              <a:t>ему известность </a:t>
            </a:r>
            <a:r>
              <a:rPr lang="ru-RU" dirty="0"/>
              <a:t>и признание как лучшего учителя физики в Славянском районе в 50-е – 80-е годы прошлого столетия.   </a:t>
            </a:r>
          </a:p>
          <a:p>
            <a:pPr algn="just"/>
            <a:r>
              <a:rPr lang="ru-RU" dirty="0" smtClean="0"/>
              <a:t>Георгий Глущенко оборудовал </a:t>
            </a:r>
            <a:r>
              <a:rPr lang="ru-RU" dirty="0"/>
              <a:t>лучший в крае кабинет физики, укомплектовав его изготовленными вместе с учащимися приборами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Он пользовался </a:t>
            </a:r>
            <a:r>
              <a:rPr lang="ru-RU" dirty="0"/>
              <a:t>непререкаемым авторитетом среди учащихся, родителей, коллег. Его ученики всегда гарантированно подтверждали, а зачастую и превосходили свои оценки на вступительных экзаменах по физике. Они не только отлично знали предмет, но и любили его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В 1956 году Георгий </a:t>
            </a:r>
            <a:r>
              <a:rPr lang="ru-RU" dirty="0" smtClean="0"/>
              <a:t>Глущенко был удостоен </a:t>
            </a:r>
            <a:r>
              <a:rPr lang="ru-RU" dirty="0"/>
              <a:t>звания «Отличник народного просвещения СССР», а в октябре 1966 года – звания «Заслуженный учитель школы РСФСР». </a:t>
            </a:r>
          </a:p>
          <a:p>
            <a:pPr algn="just"/>
            <a:r>
              <a:rPr lang="ru-RU" dirty="0"/>
              <a:t>В 2010 году Георгия Романовича не стало. Он прожил длинную, нелегкую, но удивительно яркую и плодотворную жизнь, за которую многие поколения </a:t>
            </a:r>
            <a:r>
              <a:rPr lang="ru-RU" dirty="0" smtClean="0"/>
              <a:t>славянцев </a:t>
            </a:r>
            <a:r>
              <a:rPr lang="ru-RU" dirty="0"/>
              <a:t>говорят ему «спасибо».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590085" y="940777"/>
            <a:ext cx="3341077" cy="896816"/>
          </a:xfrm>
        </p:spPr>
        <p:txBody>
          <a:bodyPr/>
          <a:lstStyle/>
          <a:p>
            <a:endParaRPr lang="ru-RU" sz="1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Георгий Романович Глущенко</a:t>
            </a:r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" r="4889"/>
          <a:stretch/>
        </p:blipFill>
        <p:spPr>
          <a:xfrm>
            <a:off x="8950568" y="2097943"/>
            <a:ext cx="2470639" cy="3352800"/>
          </a:xfrm>
        </p:spPr>
      </p:pic>
    </p:spTree>
    <p:extLst>
      <p:ext uri="{BB962C8B-B14F-4D97-AF65-F5344CB8AC3E}">
        <p14:creationId xmlns:p14="http://schemas.microsoft.com/office/powerpoint/2010/main" val="3983827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35369" y="597877"/>
            <a:ext cx="6840415" cy="595239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Ирина Дмитриевна Момотова </a:t>
            </a:r>
            <a:r>
              <a:rPr lang="ru-RU" dirty="0" smtClean="0"/>
              <a:t>– </a:t>
            </a:r>
            <a:r>
              <a:rPr lang="ru-RU" dirty="0"/>
              <a:t>учитель высшей квалификационной категории, имела хорошую профессиональную подготовку, к своей работе относилась творчески, заинтересовано.</a:t>
            </a:r>
          </a:p>
          <a:p>
            <a:pPr algn="just"/>
            <a:r>
              <a:rPr lang="ru-RU" dirty="0"/>
              <a:t>Педагогический стаж – более 50 лет, </a:t>
            </a:r>
            <a:r>
              <a:rPr lang="ru-RU" dirty="0" smtClean="0"/>
              <a:t>в средней школе </a:t>
            </a:r>
            <a:r>
              <a:rPr lang="ru-RU" dirty="0"/>
              <a:t>№ 6 проработала учителем истории и обществознания 42 года.</a:t>
            </a:r>
          </a:p>
          <a:p>
            <a:pPr algn="just"/>
            <a:r>
              <a:rPr lang="ru-RU" dirty="0"/>
              <a:t>За годы работы через заботливые руки Ирины Дмитриевны прошли сотни учеников. Справедливая, ласковая, но в то же время требовательная и строгая – такой помнит ее не одно поколение выпускников школы.</a:t>
            </a:r>
          </a:p>
          <a:p>
            <a:pPr algn="just"/>
            <a:r>
              <a:rPr lang="ru-RU" dirty="0"/>
              <a:t>Отдельный пункт в жизни Ирины Дмитриевны занимала военно-патриотическая деятельность. И это не только воспитательная деятельность в школе, но и внеклассная поисковая работа, забота о ветеранах Великой Отечественной </a:t>
            </a:r>
            <a:r>
              <a:rPr lang="ru-RU" dirty="0" smtClean="0"/>
              <a:t>войны</a:t>
            </a:r>
            <a:r>
              <a:rPr lang="ru-RU" dirty="0"/>
              <a:t>, которые всегда чувствовали тепло ее сердца</a:t>
            </a:r>
            <a:r>
              <a:rPr lang="ru-RU" dirty="0" smtClean="0"/>
              <a:t>. Важно отметить, что </a:t>
            </a:r>
            <a:r>
              <a:rPr lang="ru-RU" dirty="0"/>
              <a:t>к этой деятельности она всегда привлекала своих учеников.</a:t>
            </a:r>
          </a:p>
          <a:p>
            <a:pPr algn="just"/>
            <a:r>
              <a:rPr lang="ru-RU" dirty="0"/>
              <a:t>Так в 1965 году к 100-летию со дня образования ст. Славянской под опытным руководством Ирины </a:t>
            </a:r>
            <a:r>
              <a:rPr lang="ru-RU" dirty="0" smtClean="0"/>
              <a:t>Момотовой в средней школе № 6 состоялось открытие </a:t>
            </a:r>
            <a:r>
              <a:rPr lang="ru-RU" dirty="0"/>
              <a:t>школьной музейной комнаты. Ученики стали организовывать сбор экспонатов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Учитель по призванию, она никогда не останавливалась в своем развитии и, </a:t>
            </a:r>
            <a:r>
              <a:rPr lang="ru-RU" dirty="0" smtClean="0"/>
              <a:t>несмотря </a:t>
            </a:r>
            <a:r>
              <a:rPr lang="ru-RU" dirty="0"/>
              <a:t>на громадный профессиональный багаж и опыт, всегда интересовалась новинками педагогического творчества. Своими интересными находками и идеями она щедро делилась с молодыми учителями школы, раскрывала им секреты педагогического мастерства </a:t>
            </a:r>
            <a:r>
              <a:rPr lang="ru-RU" dirty="0" smtClean="0"/>
              <a:t>и, </a:t>
            </a:r>
            <a:r>
              <a:rPr lang="ru-RU" dirty="0"/>
              <a:t>как руководитель «Школы молодого учителя</a:t>
            </a:r>
            <a:r>
              <a:rPr lang="ru-RU" dirty="0" smtClean="0"/>
              <a:t>», </a:t>
            </a:r>
            <a:r>
              <a:rPr lang="ru-RU" dirty="0"/>
              <a:t>всегда поддерживала их начинания.</a:t>
            </a:r>
          </a:p>
          <a:p>
            <a:pPr algn="just"/>
            <a:r>
              <a:rPr lang="ru-RU" dirty="0"/>
              <a:t>Ирине Дмитриевне по праву было присвоено звание «Легенда педагогического труда».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651631" y="791309"/>
            <a:ext cx="3367454" cy="1055076"/>
          </a:xfrm>
        </p:spPr>
        <p:txBody>
          <a:bodyPr/>
          <a:lstStyle/>
          <a:p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Ирина Дмитриевна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Момотова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141" y="2031021"/>
            <a:ext cx="2860043" cy="3543302"/>
          </a:xfrm>
        </p:spPr>
      </p:pic>
    </p:spTree>
    <p:extLst>
      <p:ext uri="{BB962C8B-B14F-4D97-AF65-F5344CB8AC3E}">
        <p14:creationId xmlns:p14="http://schemas.microsoft.com/office/powerpoint/2010/main" val="3395840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35370" y="729761"/>
            <a:ext cx="6585436" cy="5978769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С 1986 по 1994 годы  Галина </a:t>
            </a:r>
            <a:r>
              <a:rPr lang="ru-RU" dirty="0" smtClean="0"/>
              <a:t>Михайловна Резник поочерёдно </a:t>
            </a:r>
            <a:r>
              <a:rPr lang="ru-RU" dirty="0"/>
              <a:t>побывала </a:t>
            </a:r>
            <a:r>
              <a:rPr lang="ru-RU" dirty="0" smtClean="0"/>
              <a:t>директором </a:t>
            </a:r>
            <a:r>
              <a:rPr lang="ru-RU" dirty="0"/>
              <a:t>трёх </a:t>
            </a:r>
            <a:r>
              <a:rPr lang="ru-RU" dirty="0" smtClean="0"/>
              <a:t>школ: </a:t>
            </a:r>
            <a:r>
              <a:rPr lang="ru-RU" dirty="0" smtClean="0"/>
              <a:t>сначала средней школы </a:t>
            </a:r>
            <a:r>
              <a:rPr lang="ru-RU" dirty="0"/>
              <a:t>№ 7, затем № 8 и, наконец, </a:t>
            </a:r>
            <a:r>
              <a:rPr lang="ru-RU" dirty="0" smtClean="0"/>
              <a:t>средней </a:t>
            </a:r>
            <a:r>
              <a:rPr lang="ru-RU" dirty="0" smtClean="0"/>
              <a:t>школы </a:t>
            </a:r>
            <a:r>
              <a:rPr lang="ru-RU" dirty="0"/>
              <a:t>№ 6. Это напоминает систему работы  партийных органов, когда успешных руководителей переводили на отстающие объекты с целью вывести их в передовые. </a:t>
            </a:r>
            <a:endParaRPr lang="ru-RU" dirty="0" smtClean="0"/>
          </a:p>
          <a:p>
            <a:pPr algn="just"/>
            <a:r>
              <a:rPr lang="ru-RU" dirty="0"/>
              <a:t>Из воспоминаний Резник Г.М.: «В 1995 году я  стану перед выбором: остаться </a:t>
            </a:r>
            <a:r>
              <a:rPr lang="ru-RU" dirty="0" smtClean="0"/>
              <a:t>директором школы </a:t>
            </a:r>
            <a:r>
              <a:rPr lang="ru-RU" dirty="0"/>
              <a:t>№ 6 или возглавить коллектив </a:t>
            </a:r>
            <a:r>
              <a:rPr lang="ru-RU" dirty="0" smtClean="0"/>
              <a:t>школы</a:t>
            </a:r>
            <a:r>
              <a:rPr lang="ru-RU" dirty="0" smtClean="0"/>
              <a:t> </a:t>
            </a:r>
            <a:r>
              <a:rPr lang="ru-RU" dirty="0"/>
              <a:t>№1. Позади была отлаженная работа, годы работы с </a:t>
            </a:r>
            <a:r>
              <a:rPr lang="ru-RU" dirty="0" smtClean="0"/>
              <a:t>Александром Анатольевичем Кладем - руководителем</a:t>
            </a:r>
            <a:r>
              <a:rPr lang="ru-RU" dirty="0"/>
              <a:t>, которого я уважала, находила в его лице поддержку в решении всех вопросов учебно-воспитательной и финансово-хозяйственной деятельности </a:t>
            </a:r>
            <a:r>
              <a:rPr lang="ru-RU" dirty="0" smtClean="0"/>
              <a:t>школы. </a:t>
            </a:r>
            <a:r>
              <a:rPr lang="ru-RU" dirty="0"/>
              <a:t>Впереди… моя родная школа, являющаяся ведущим образовательным учреждением района, имена учителей которой приводили меня в трепет.  Решающим для принятия решения был звонок заместителя директора по учебно-воспитательной работе Бондарь Зинаиды Никитичны. После долгого разговора я решилась на этот переход и никогда об этом не </a:t>
            </a:r>
            <a:r>
              <a:rPr lang="ru-RU" dirty="0" smtClean="0"/>
              <a:t>жалела</a:t>
            </a:r>
            <a:r>
              <a:rPr lang="ru-RU" dirty="0"/>
              <a:t>. Мне довелось возглавить </a:t>
            </a:r>
            <a:r>
              <a:rPr lang="ru-RU" dirty="0" smtClean="0"/>
              <a:t>удивительную, интересную</a:t>
            </a:r>
            <a:r>
              <a:rPr lang="ru-RU" dirty="0"/>
              <a:t>, самобытную школу. Самое главное, </a:t>
            </a:r>
            <a:r>
              <a:rPr lang="ru-RU" dirty="0" smtClean="0"/>
              <a:t>что </a:t>
            </a:r>
            <a:r>
              <a:rPr lang="ru-RU" dirty="0"/>
              <a:t>это был </a:t>
            </a:r>
            <a:r>
              <a:rPr lang="ru-RU" dirty="0" smtClean="0"/>
              <a:t>коллектив </a:t>
            </a:r>
            <a:r>
              <a:rPr lang="ru-RU" dirty="0"/>
              <a:t>профессионалов своего дела, людей, преданных своей профессии». </a:t>
            </a:r>
          </a:p>
          <a:p>
            <a:pPr algn="just"/>
            <a:r>
              <a:rPr lang="ru-RU" dirty="0"/>
              <a:t>В январе 1995 года Галина </a:t>
            </a:r>
            <a:r>
              <a:rPr lang="ru-RU" dirty="0" smtClean="0"/>
              <a:t>Михайловна </a:t>
            </a:r>
            <a:r>
              <a:rPr lang="ru-RU" dirty="0"/>
              <a:t>становится  директором  средней школы № 1. </a:t>
            </a:r>
            <a:r>
              <a:rPr lang="ru-RU" dirty="0" smtClean="0"/>
              <a:t>Она вернулась </a:t>
            </a:r>
            <a:r>
              <a:rPr lang="ru-RU" dirty="0"/>
              <a:t>в ту школу, которую закончила 30 лет назад, где начинала свою педагогическую деятельность. Она возвращалась сюда, </a:t>
            </a:r>
            <a:r>
              <a:rPr lang="ru-RU" dirty="0" smtClean="0"/>
              <a:t>чтобы отдать </a:t>
            </a:r>
            <a:r>
              <a:rPr lang="ru-RU" dirty="0"/>
              <a:t>школе всё  то лучшее, что она  уже знала и умела:  сплачивать коллектив, находить </a:t>
            </a:r>
            <a:r>
              <a:rPr lang="ru-RU" dirty="0" smtClean="0"/>
              <a:t>таких же учителей по призванию, </a:t>
            </a:r>
            <a:r>
              <a:rPr lang="ru-RU" dirty="0"/>
              <a:t>как и она сама</a:t>
            </a:r>
            <a:r>
              <a:rPr lang="ru-RU" dirty="0" smtClean="0"/>
              <a:t>, </a:t>
            </a:r>
            <a:r>
              <a:rPr lang="ru-RU" dirty="0"/>
              <a:t>ломать, а точнее, сметать всё то старое, отжившее, что мешало работать. </a:t>
            </a:r>
            <a:endParaRPr lang="ru-RU" dirty="0" smtClean="0"/>
          </a:p>
          <a:p>
            <a:pPr algn="just"/>
            <a:r>
              <a:rPr lang="ru-RU" dirty="0" smtClean="0"/>
              <a:t>По итогам деятельности Галины Михайловны на посту директора школа </a:t>
            </a:r>
            <a:r>
              <a:rPr lang="ru-RU" dirty="0"/>
              <a:t>блестяще прошла краевую аттестацию на подтверждение статуса гимназии и по результатам участия в олимпиадах различного уровня вошла в </a:t>
            </a:r>
            <a:r>
              <a:rPr lang="ru-RU" dirty="0" smtClean="0"/>
              <a:t>пятерку </a:t>
            </a:r>
            <a:r>
              <a:rPr lang="ru-RU" dirty="0"/>
              <a:t>лучших образовательных учреждений  Краснодарского края.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361485" y="1907932"/>
            <a:ext cx="3613638" cy="237392"/>
          </a:xfrm>
        </p:spPr>
        <p:txBody>
          <a:bodyPr/>
          <a:lstStyle/>
          <a:p>
            <a:r>
              <a:rPr lang="ru-RU" sz="1800" dirty="0" smtClean="0"/>
              <a:t>Галина Михайловна Резник</a:t>
            </a:r>
            <a:endParaRPr lang="ru-RU" sz="1800" dirty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476" y="1696914"/>
            <a:ext cx="2540977" cy="3587263"/>
          </a:xfrm>
        </p:spPr>
      </p:pic>
    </p:spTree>
    <p:extLst>
      <p:ext uri="{BB962C8B-B14F-4D97-AF65-F5344CB8AC3E}">
        <p14:creationId xmlns:p14="http://schemas.microsoft.com/office/powerpoint/2010/main" val="1274663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03485" y="870438"/>
            <a:ext cx="6831622" cy="557432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Татьяна Георгиевна Суслова (Глущенко), «Отличник народного просвещения», «Заслуженный учитель школы Российской Федерации», победитель Всероссийского конкурса школьных учителей физики и математики фонда Дмитрия Зимина «Династия» в номинации «Наставник будущих ученых», победитель конкурса лучших учителей России в рамках ПНП «Образование», </a:t>
            </a:r>
            <a:r>
              <a:rPr lang="ru-RU" dirty="0" smtClean="0"/>
              <a:t>проработала </a:t>
            </a:r>
            <a:r>
              <a:rPr lang="ru-RU" dirty="0"/>
              <a:t>в </a:t>
            </a:r>
            <a:r>
              <a:rPr lang="ru-RU" dirty="0" smtClean="0"/>
              <a:t>средней школе </a:t>
            </a:r>
            <a:r>
              <a:rPr lang="ru-RU" dirty="0"/>
              <a:t>№ 1 г. Славянска-на-Кубани </a:t>
            </a:r>
            <a:r>
              <a:rPr lang="ru-RU" dirty="0" smtClean="0"/>
              <a:t>35 </a:t>
            </a:r>
            <a:r>
              <a:rPr lang="ru-RU" dirty="0"/>
              <a:t>лет. Ее имя, как и имя ее отца Глущенко Георгия Романовича, стало визитной карточкой первой школы. </a:t>
            </a:r>
          </a:p>
          <a:p>
            <a:pPr algn="just"/>
            <a:r>
              <a:rPr lang="ru-RU" dirty="0"/>
              <a:t>В 2004 году Татьяна Георгиевна удостоена звания «Мастер педагогического труда» за высокие достижения в подготовке учащихся к олимпиадам различного уровня. Результаты 2003-2004 </a:t>
            </a:r>
            <a:r>
              <a:rPr lang="ru-RU" dirty="0" smtClean="0"/>
              <a:t>учебных годов </a:t>
            </a:r>
            <a:r>
              <a:rPr lang="ru-RU" dirty="0"/>
              <a:t>впечатляют: два призера международных олимпиад, 3 призера Российских олимпиад, 8 призеров краевых олимпиад, 10 призеров зональных олимпиад, тринадцать призеров районных олимпиад.</a:t>
            </a:r>
          </a:p>
          <a:p>
            <a:pPr algn="just"/>
            <a:r>
              <a:rPr lang="ru-RU" dirty="0"/>
              <a:t>Будучи высокопрофессиональным учителем-предметником, Татьяна Георгиевна не отказывалась и от классного руководства: восемь классов выпустила она «в большую жизнь» за время работы в первой школе. К ней приходили учиться дети и даже внуки ее бывших выпускников.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335107" y="1266093"/>
            <a:ext cx="3534508" cy="624253"/>
          </a:xfrm>
        </p:spPr>
        <p:txBody>
          <a:bodyPr/>
          <a:lstStyle/>
          <a:p>
            <a:r>
              <a:rPr lang="ru-RU" sz="1800" dirty="0" smtClean="0"/>
              <a:t>Татьяна </a:t>
            </a:r>
            <a:r>
              <a:rPr lang="ru-RU" sz="1800" dirty="0"/>
              <a:t>Георгиевна Суслова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654" y="2022231"/>
            <a:ext cx="2909413" cy="3352800"/>
          </a:xfrm>
        </p:spPr>
      </p:pic>
    </p:spTree>
    <p:extLst>
      <p:ext uri="{BB962C8B-B14F-4D97-AF65-F5344CB8AC3E}">
        <p14:creationId xmlns:p14="http://schemas.microsoft.com/office/powerpoint/2010/main" val="601857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62808" y="254978"/>
            <a:ext cx="6673360" cy="6444760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2300" dirty="0"/>
              <a:t>Родилась Антонина Борисовна 17 ноября 1932 года в небольшой деревне </a:t>
            </a:r>
            <a:r>
              <a:rPr lang="ru-RU" sz="2300" dirty="0" err="1"/>
              <a:t>Овчаровка</a:t>
            </a:r>
            <a:r>
              <a:rPr lang="ru-RU" sz="2300" dirty="0"/>
              <a:t> </a:t>
            </a:r>
            <a:r>
              <a:rPr lang="ru-RU" sz="2300" dirty="0" err="1"/>
              <a:t>Епифановского</a:t>
            </a:r>
            <a:r>
              <a:rPr lang="ru-RU" sz="2300" dirty="0"/>
              <a:t> района Тульской </a:t>
            </a:r>
            <a:r>
              <a:rPr lang="ru-RU" sz="2300" dirty="0" smtClean="0"/>
              <a:t>области. </a:t>
            </a:r>
            <a:r>
              <a:rPr lang="ru-RU" sz="2300" dirty="0"/>
              <a:t>Одно из воспоминаний детства – русская печка, дети греют замерзшие ноги, ведь путь до школы – 6 километров. В любую погоду – мороз, слякоть. А морозы зимой – суровые. А по вечерам при свете керосиновой </a:t>
            </a:r>
            <a:r>
              <a:rPr lang="ru-RU" sz="2300" dirty="0" smtClean="0"/>
              <a:t>лампы </a:t>
            </a:r>
            <a:r>
              <a:rPr lang="ru-RU" sz="2300" dirty="0"/>
              <a:t>вся семья собиралась, чтобы послушать, как читает мама рассказы и повести Л.Н. Толстого. Как была благодарна Антонина Борисовна маме, учителю начальных классов, привившей любовь к чтению, к литературе! Это помогло найти дорогу в жизни. Уже маленькой девочкой она  знала, что обязательно будет учителем, и именно учителем русского языка и литературы.</a:t>
            </a:r>
          </a:p>
          <a:p>
            <a:pPr algn="just"/>
            <a:r>
              <a:rPr lang="ru-RU" sz="2300" dirty="0"/>
              <a:t>Окончив с отличием сельскую школу, в 1950 году Антонина Борисовна приехала в Москву и, выдержав  вступительные испытания (а конкурс был очень большой), поступила в МГУ (Московский государственный университет им. Ломоносова). Такой уж был характер у Антонины Борисовны – ничего не могла делать кое-как, вполовину, вот и университет окончила с отличием. </a:t>
            </a:r>
          </a:p>
          <a:p>
            <a:pPr algn="just"/>
            <a:r>
              <a:rPr lang="ru-RU" sz="2300" dirty="0"/>
              <a:t>Молодую, одаренную студентку  приглашают остаться в Москве, учиться в аспирантуре. Кто из нас, нынешних, отказался бы  от такого предложения? Но, видимо,  очень сильна была в ней детская мечта – стать учителем. И Антонина Борисовна по распределению </a:t>
            </a:r>
            <a:r>
              <a:rPr lang="ru-RU" sz="2300" dirty="0" smtClean="0"/>
              <a:t>была </a:t>
            </a:r>
            <a:r>
              <a:rPr lang="ru-RU" sz="2300" dirty="0"/>
              <a:t>направлена на Кубань. Несколько лет она работает </a:t>
            </a:r>
            <a:r>
              <a:rPr lang="ru-RU" sz="2300" dirty="0" smtClean="0"/>
              <a:t>в селе Новомихайловском </a:t>
            </a:r>
            <a:r>
              <a:rPr lang="ru-RU" sz="2300" dirty="0"/>
              <a:t>Кущевского района, затем завучем школы № 2 станицы Кисляковской того же района. </a:t>
            </a:r>
          </a:p>
          <a:p>
            <a:pPr algn="just"/>
            <a:r>
              <a:rPr lang="ru-RU" sz="2300" dirty="0"/>
              <a:t>В ноябре 1960 года Антонина Борисовна  переезжает в г. Славянск-на-Кубани и </a:t>
            </a:r>
            <a:r>
              <a:rPr lang="ru-RU" sz="2300" dirty="0" smtClean="0"/>
              <a:t>принимается на  работу учителем </a:t>
            </a:r>
            <a:r>
              <a:rPr lang="ru-RU" sz="2300" dirty="0"/>
              <a:t>русского языка и литературы в </a:t>
            </a:r>
            <a:r>
              <a:rPr lang="ru-RU" sz="2300" dirty="0" smtClean="0"/>
              <a:t>школу </a:t>
            </a:r>
            <a:r>
              <a:rPr lang="ru-RU" sz="2300" dirty="0"/>
              <a:t>рабочей молодежи.</a:t>
            </a:r>
          </a:p>
          <a:p>
            <a:pPr algn="just"/>
            <a:r>
              <a:rPr lang="ru-RU" sz="2300" dirty="0"/>
              <a:t>21 мая 1961 года Антонина Борисовна выходит замуж за Щепоткина Якова Федоровича и меняет свою девичью фамилию Кулемина на Щепоткину, ту, под которой ее будет знать и уважать весь город.</a:t>
            </a:r>
          </a:p>
          <a:p>
            <a:pPr algn="just"/>
            <a:r>
              <a:rPr lang="ru-RU" sz="2300" dirty="0"/>
              <a:t>1 сентября 1962 года  Антонину Борисовну </a:t>
            </a:r>
            <a:r>
              <a:rPr lang="ru-RU" sz="2300" dirty="0" smtClean="0"/>
              <a:t>приказом </a:t>
            </a:r>
            <a:r>
              <a:rPr lang="ru-RU" sz="2300" dirty="0"/>
              <a:t>заведующего Славянским районным отделом народного образования переводят в среднюю школу  с производственным обучением № 1 г. Славянска-на-Кубани, где она и проработает в бессменной должности </a:t>
            </a:r>
            <a:r>
              <a:rPr lang="ru-RU" sz="2300" dirty="0" smtClean="0"/>
              <a:t>учителя </a:t>
            </a:r>
            <a:r>
              <a:rPr lang="ru-RU" sz="2300" dirty="0"/>
              <a:t>русского языка и литературы до 2006 года.</a:t>
            </a:r>
          </a:p>
          <a:p>
            <a:pPr algn="just"/>
            <a:r>
              <a:rPr lang="ru-RU" sz="2300" dirty="0" smtClean="0"/>
              <a:t>Пожелтевшие </a:t>
            </a:r>
            <a:r>
              <a:rPr lang="ru-RU" sz="2300" dirty="0"/>
              <a:t>листы личного дела скупо передают  неуемную энергию, творческий потенциал, любовь к русской литературе, которыми обладала Антонина Борисовна: руководила поэтическим кружком «Родное слово», клубом любителей поэзии «Родничок», организовывала литературные вечера, принимала активное участие в работе общества «Знание», являлась лектором университета педагогических знаний, возглавляла в школе лекторскую группу на морально-этические темы. Участвовала во всех шахматных  турнирах города и края, была чемпионом города среди женщин. В течение пятнадцати лет  являлась заведующей нештатным отделом районной газеты «Заря Кубани», активным ее корреспондентом.</a:t>
            </a:r>
          </a:p>
          <a:p>
            <a:pPr algn="just"/>
            <a:r>
              <a:rPr lang="ru-RU" sz="2300" dirty="0"/>
              <a:t>Кто из нынешних учителей может соперничать со столь активной педагогической и общественной деятельностью? Но чем бы Антонина Борисовна не занималась, главное ее увлечение – это литература. Учеников  поражала способность учителя читать наизусть все стихи и прозу, о которых шла речь на уроке, и, конечно, самые любимые, сокровенные, – про любовь, про жизнь. С неудержимой страстью Антонина Борисовна всю свою жизнь, до последних дней,  читала, учила новые стихотворения,  это главное ее увлечение. </a:t>
            </a:r>
            <a:endParaRPr lang="ru-RU" sz="2300" dirty="0" smtClean="0"/>
          </a:p>
          <a:p>
            <a:pPr algn="just"/>
            <a:r>
              <a:rPr lang="ru-RU" sz="2300" dirty="0" smtClean="0"/>
              <a:t>В </a:t>
            </a:r>
            <a:r>
              <a:rPr lang="ru-RU" sz="2300" dirty="0"/>
              <a:t>1980 году аттестационной комиссией отдела народного образования исполнительного комитета Краснодарского краевого Совета народных депутатов </a:t>
            </a:r>
            <a:r>
              <a:rPr lang="ru-RU" sz="2300" dirty="0" err="1"/>
              <a:t>Щепоткиной</a:t>
            </a:r>
            <a:r>
              <a:rPr lang="ru-RU" sz="2300" dirty="0"/>
              <a:t> А.Б. присвоено звание «Учитель – методист», в 1985 году она подтверждает это звание. </a:t>
            </a:r>
          </a:p>
          <a:p>
            <a:pPr algn="just"/>
            <a:r>
              <a:rPr lang="ru-RU" sz="2300" dirty="0"/>
              <a:t>В 2001 году за выдающиеся заслуги в педагогической и воспитательной деятельности, обеспечивающей получение глубоких знаний, </a:t>
            </a:r>
            <a:r>
              <a:rPr lang="ru-RU" sz="2300" dirty="0" smtClean="0"/>
              <a:t>ей присвоено </a:t>
            </a:r>
            <a:r>
              <a:rPr lang="ru-RU" sz="2300" dirty="0"/>
              <a:t>почетное звание «Заслуженный учитель Кубани».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036168" y="1477109"/>
            <a:ext cx="3622432" cy="465991"/>
          </a:xfrm>
        </p:spPr>
        <p:txBody>
          <a:bodyPr/>
          <a:lstStyle/>
          <a:p>
            <a:r>
              <a:rPr lang="ru-RU" sz="1600" dirty="0" smtClean="0"/>
              <a:t>Антонина Борисовна </a:t>
            </a:r>
            <a:r>
              <a:rPr lang="ru-RU" sz="1600" dirty="0"/>
              <a:t>Щепоткина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4" r="2407"/>
          <a:stretch/>
        </p:blipFill>
        <p:spPr>
          <a:xfrm>
            <a:off x="8396654" y="2136529"/>
            <a:ext cx="2760785" cy="3587262"/>
          </a:xfrm>
        </p:spPr>
      </p:pic>
    </p:spTree>
    <p:extLst>
      <p:ext uri="{BB962C8B-B14F-4D97-AF65-F5344CB8AC3E}">
        <p14:creationId xmlns:p14="http://schemas.microsoft.com/office/powerpoint/2010/main" val="1370869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18846" y="457201"/>
            <a:ext cx="7411916" cy="613703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Андрей Ефимович Мизанов </a:t>
            </a:r>
            <a:r>
              <a:rPr lang="ru-RU" dirty="0" smtClean="0"/>
              <a:t>родился </a:t>
            </a:r>
            <a:r>
              <a:rPr lang="ru-RU" dirty="0"/>
              <a:t>20 августа 1926 года в селе Дубовка Ростовской области в многодетной семье казака. В 1930 году, по решению местной власти семью переселили в станицу Славянскую, где тогда создавались колхозы. Ещё ребёнком маленький Андрюша испытал все тяготы суровой жизни: холод, голод, бедность. Но, несмотря на это, старался быть полезным, хорошо учился и до начала Великой Отечественной войны окончил 8 классов. 5 мая 1943 года Андрея Ефимовича призвали в армию, </a:t>
            </a:r>
            <a:r>
              <a:rPr lang="ru-RU" dirty="0" smtClean="0"/>
              <a:t>тогда </a:t>
            </a:r>
            <a:r>
              <a:rPr lang="ru-RU" dirty="0"/>
              <a:t>ему было </a:t>
            </a:r>
            <a:r>
              <a:rPr lang="ru-RU" dirty="0" smtClean="0"/>
              <a:t>16 </a:t>
            </a:r>
            <a:r>
              <a:rPr lang="ru-RU" dirty="0"/>
              <a:t>лет.</a:t>
            </a:r>
          </a:p>
          <a:p>
            <a:pPr algn="just"/>
            <a:r>
              <a:rPr lang="ru-RU" dirty="0"/>
              <a:t>Не любил Андрей Ефимович рассказывать о войне, считал, что подвигов не совершал, просто выполнял свой гражданский долг и защищал страну в трудное время.</a:t>
            </a:r>
          </a:p>
          <a:p>
            <a:pPr algn="just"/>
            <a:r>
              <a:rPr lang="ru-RU" dirty="0"/>
              <a:t>В 1943 году воевал в Сталинграде пулемётчиком 42-го стрелкового полка; в 1944 году сражался с немецкими оккупантами на Украине в городе Житомире. Там пришлось увидеть пленных концлагеря в местечке Багуния. Рассказывал об этом ветеран с болью в сердце и со слезами на глазах.</a:t>
            </a:r>
          </a:p>
          <a:p>
            <a:pPr algn="just"/>
            <a:r>
              <a:rPr lang="ru-RU" dirty="0"/>
              <a:t>Б</a:t>
            </a:r>
            <a:r>
              <a:rPr lang="ru-RU" dirty="0" smtClean="0"/>
              <a:t>оевой </a:t>
            </a:r>
            <a:r>
              <a:rPr lang="ru-RU" dirty="0"/>
              <a:t>путь солдата </a:t>
            </a:r>
            <a:r>
              <a:rPr lang="ru-RU" dirty="0" smtClean="0"/>
              <a:t>продолжился на </a:t>
            </a:r>
            <a:r>
              <a:rPr lang="ru-RU" dirty="0"/>
              <a:t>Западной Украине. Победу встретил в Венгрии в городе Мишкольц.</a:t>
            </a:r>
          </a:p>
          <a:p>
            <a:pPr algn="just"/>
            <a:r>
              <a:rPr lang="ru-RU" dirty="0"/>
              <a:t>После войны Андрей Ефимович прослужил в армии ещё 5 лет, затем экстерном о</a:t>
            </a:r>
            <a:r>
              <a:rPr lang="ru-RU" dirty="0" smtClean="0"/>
              <a:t>кончил </a:t>
            </a:r>
            <a:r>
              <a:rPr lang="ru-RU" dirty="0"/>
              <a:t>9 и 10 классы. Окончив пединститут в г. Краснодаре в 1955 году, работал учителем истории и военного дела </a:t>
            </a:r>
            <a:r>
              <a:rPr lang="ru-RU" dirty="0" smtClean="0"/>
              <a:t>в средней школе    № </a:t>
            </a:r>
            <a:r>
              <a:rPr lang="ru-RU" dirty="0"/>
              <a:t>6 пос. Совхозного, затем завучем в </a:t>
            </a:r>
            <a:r>
              <a:rPr lang="ru-RU" dirty="0" smtClean="0"/>
              <a:t>средней школе </a:t>
            </a:r>
            <a:r>
              <a:rPr lang="ru-RU" dirty="0"/>
              <a:t>№ 1 (1970 г.), позже - директором школы № 8.</a:t>
            </a:r>
          </a:p>
          <a:p>
            <a:pPr algn="just"/>
            <a:r>
              <a:rPr lang="ru-RU" dirty="0"/>
              <a:t>Трудовой стаж Андрея Ефимовича - с 1955 по 2000 </a:t>
            </a:r>
            <a:r>
              <a:rPr lang="ru-RU" dirty="0" smtClean="0"/>
              <a:t>годы.</a:t>
            </a:r>
            <a:endParaRPr lang="ru-RU" dirty="0"/>
          </a:p>
          <a:p>
            <a:pPr algn="just"/>
            <a:r>
              <a:rPr lang="ru-RU" dirty="0"/>
              <a:t>Ветеран Великой Отечественной войны и педагогического труда, он много лет являлся заместителем председателя Славянского городского и районного совета ветеранов. Полвека Андрей Ефимович отдал делу воспитания и обучения подрастающего поколения.</a:t>
            </a:r>
          </a:p>
          <a:p>
            <a:pPr algn="just"/>
            <a:r>
              <a:rPr lang="ru-RU" dirty="0"/>
              <a:t>Неоценим его вклад в патриотическое воспитание молодёжи: он постоянно встречался со школьниками, делился своими воспоминаниями, участвовал в школьных и районных мероприятиях.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932984" y="1274885"/>
            <a:ext cx="2778369" cy="492370"/>
          </a:xfrm>
        </p:spPr>
        <p:txBody>
          <a:bodyPr/>
          <a:lstStyle/>
          <a:p>
            <a:pPr algn="ctr"/>
            <a:r>
              <a:rPr lang="ru-RU" sz="1400" dirty="0" smtClean="0"/>
              <a:t>Андрей Ефимович Мизанов  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660" y="1911106"/>
            <a:ext cx="2497015" cy="334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365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41937" y="492368"/>
            <a:ext cx="7262447" cy="630408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Анна Ивановна </a:t>
            </a:r>
            <a:r>
              <a:rPr lang="ru-RU" dirty="0" smtClean="0"/>
              <a:t>Болотенко – </a:t>
            </a:r>
            <a:r>
              <a:rPr lang="ru-RU" dirty="0"/>
              <a:t>Заслуженный учитель школы Российской Федерации, учитель-методист, отличник просвещения СССР, отличник народного просвещения РСФСР, награждена медалью «За трудовую доблесть», победитель конкурса лучших учителей в рамках ПНП «Образование</a:t>
            </a:r>
            <a:r>
              <a:rPr lang="ru-RU" dirty="0" smtClean="0"/>
              <a:t>». </a:t>
            </a:r>
          </a:p>
          <a:p>
            <a:pPr algn="just"/>
            <a:r>
              <a:rPr lang="ru-RU" dirty="0" smtClean="0"/>
              <a:t>С </a:t>
            </a:r>
            <a:r>
              <a:rPr lang="ru-RU" dirty="0"/>
              <a:t>1967 по 1972 годы училась в Краснодарском педагогическом институте на естественном факультете. </a:t>
            </a:r>
            <a:r>
              <a:rPr lang="ru-RU" dirty="0" smtClean="0"/>
              <a:t>В1979 году </a:t>
            </a:r>
            <a:r>
              <a:rPr lang="ru-RU" dirty="0"/>
              <a:t>Анна Ивановна</a:t>
            </a:r>
            <a:r>
              <a:rPr lang="ru-RU" dirty="0" smtClean="0"/>
              <a:t> стала </a:t>
            </a:r>
            <a:r>
              <a:rPr lang="ru-RU" dirty="0"/>
              <a:t>учителем  начальных классов </a:t>
            </a:r>
            <a:r>
              <a:rPr lang="ru-RU" dirty="0" smtClean="0"/>
              <a:t>средней школы </a:t>
            </a:r>
            <a:r>
              <a:rPr lang="ru-RU" dirty="0"/>
              <a:t>№ 1</a:t>
            </a:r>
            <a:r>
              <a:rPr lang="ru-RU" dirty="0" smtClean="0"/>
              <a:t>. </a:t>
            </a:r>
            <a:r>
              <a:rPr lang="ru-RU" dirty="0"/>
              <a:t>У</a:t>
            </a:r>
            <a:r>
              <a:rPr lang="ru-RU" dirty="0" smtClean="0"/>
              <a:t>чителем </a:t>
            </a:r>
            <a:r>
              <a:rPr lang="ru-RU" dirty="0"/>
              <a:t>она была необыкновенным. Главное, что было в ее копилке педагогического мастерства, - это любовь к детям и умение научить любого </a:t>
            </a:r>
            <a:r>
              <a:rPr lang="ru-RU" dirty="0" smtClean="0"/>
              <a:t>ребенка </a:t>
            </a:r>
            <a:r>
              <a:rPr lang="ru-RU" dirty="0"/>
              <a:t>сделать сложный материал простым и доступным. </a:t>
            </a:r>
            <a:endParaRPr lang="ru-RU" dirty="0" smtClean="0"/>
          </a:p>
          <a:p>
            <a:pPr algn="just"/>
            <a:r>
              <a:rPr lang="ru-RU" dirty="0"/>
              <a:t>С 1 сентября 1990 года Анна Ивановна </a:t>
            </a:r>
            <a:r>
              <a:rPr lang="ru-RU" dirty="0" smtClean="0"/>
              <a:t>была </a:t>
            </a:r>
            <a:r>
              <a:rPr lang="ru-RU" dirty="0"/>
              <a:t>назначена на должность заместителя директора по учебно-воспитательной работе. Она стала курировать все начальные классы в </a:t>
            </a:r>
            <a:r>
              <a:rPr lang="ru-RU" dirty="0" smtClean="0"/>
              <a:t>средней школе </a:t>
            </a:r>
            <a:r>
              <a:rPr lang="ru-RU" dirty="0"/>
              <a:t>№1. И здесь сполна пригодилось ее методическое мастерство, «чутье» на все новое, что появлялось в арсенале работы школ</a:t>
            </a:r>
            <a:r>
              <a:rPr lang="ru-RU" dirty="0" smtClean="0"/>
              <a:t>. </a:t>
            </a:r>
            <a:r>
              <a:rPr lang="ru-RU" dirty="0"/>
              <a:t>Она первой в районе стала заниматься с детьми научно-исследовательской работой, принимать участие в защите исследовательских проектов не только на муниципальном, но и </a:t>
            </a:r>
            <a:r>
              <a:rPr lang="ru-RU" dirty="0" smtClean="0"/>
              <a:t>на Всероссийском </a:t>
            </a:r>
            <a:r>
              <a:rPr lang="ru-RU" dirty="0"/>
              <a:t>уровнях.</a:t>
            </a:r>
          </a:p>
          <a:p>
            <a:pPr algn="just"/>
            <a:r>
              <a:rPr lang="ru-RU" dirty="0"/>
              <a:t>С началом ее руководства школы </a:t>
            </a:r>
            <a:r>
              <a:rPr lang="ru-RU" dirty="0" smtClean="0"/>
              <a:t>первой </a:t>
            </a:r>
            <a:r>
              <a:rPr lang="ru-RU" dirty="0"/>
              <a:t>ступени выстраивается четкая система научно-методического сопровождения каждого </a:t>
            </a:r>
            <a:r>
              <a:rPr lang="ru-RU" dirty="0" smtClean="0"/>
              <a:t>учителя. </a:t>
            </a:r>
            <a:endParaRPr lang="ru-RU" dirty="0"/>
          </a:p>
          <a:p>
            <a:pPr algn="just"/>
            <a:r>
              <a:rPr lang="ru-RU" dirty="0"/>
              <a:t>Анна Ивановна </a:t>
            </a:r>
            <a:r>
              <a:rPr lang="ru-RU" dirty="0" smtClean="0"/>
              <a:t>постоянно </a:t>
            </a:r>
            <a:r>
              <a:rPr lang="ru-RU" dirty="0"/>
              <a:t>думала о завтрашнем дне лицея, поэтому начальная школа становится базовой по подготовке молодых специалистов Славянского государственного пединститута. Самые талантливые из них приглашались на работу в школу. Именно ею был создан творческий, высокопрофессиональный коллектив педагогов начальной школы, где она была, безусловно, настоящим лидером. 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815099" y="1186963"/>
            <a:ext cx="2922632" cy="351691"/>
          </a:xfrm>
        </p:spPr>
        <p:txBody>
          <a:bodyPr/>
          <a:lstStyle/>
          <a:p>
            <a:r>
              <a:rPr lang="ru-RU" sz="1600" dirty="0" smtClean="0"/>
              <a:t>Анна Ивановна Болотенко </a:t>
            </a:r>
            <a:endParaRPr lang="ru-RU" sz="1600" dirty="0"/>
          </a:p>
        </p:txBody>
      </p:sp>
      <p:pic>
        <p:nvPicPr>
          <p:cNvPr id="7" name="Объект 6" descr="\\192.168.30.30\обмен\Черникова ИГ\спортзал\7.jpeg"/>
          <p:cNvPicPr>
            <a:picLocks noGrp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" r="2290"/>
          <a:stretch/>
        </p:blipFill>
        <p:spPr bwMode="auto">
          <a:xfrm>
            <a:off x="9129019" y="1689736"/>
            <a:ext cx="2294791" cy="3355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1432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17785" y="465991"/>
            <a:ext cx="6515099" cy="5961185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Зинаида </a:t>
            </a:r>
            <a:r>
              <a:rPr lang="ru-RU" dirty="0"/>
              <a:t>Никитична </a:t>
            </a:r>
            <a:r>
              <a:rPr lang="ru-RU" dirty="0" smtClean="0"/>
              <a:t>Бондарь – </a:t>
            </a:r>
            <a:r>
              <a:rPr lang="ru-RU" dirty="0"/>
              <a:t>Заслуженный учитель школы РСФСР, учитель-методист, кавалер ордена «Знак Почета».</a:t>
            </a:r>
          </a:p>
          <a:p>
            <a:pPr algn="just"/>
            <a:r>
              <a:rPr lang="ru-RU" dirty="0"/>
              <a:t>Она всегда знала, что будет учителем. В 1966 году, окончив с </a:t>
            </a:r>
            <a:r>
              <a:rPr lang="ru-RU" dirty="0" smtClean="0"/>
              <a:t>золотой </a:t>
            </a:r>
            <a:r>
              <a:rPr lang="ru-RU" dirty="0"/>
              <a:t>медалью школу, поступила в Кубанский Государственный Университет на физико-математический факультет, который о</a:t>
            </a:r>
            <a:r>
              <a:rPr lang="ru-RU" dirty="0" smtClean="0"/>
              <a:t>кончила </a:t>
            </a:r>
            <a:r>
              <a:rPr lang="ru-RU" dirty="0"/>
              <a:t>в 1970 году.</a:t>
            </a:r>
          </a:p>
          <a:p>
            <a:pPr algn="just"/>
            <a:r>
              <a:rPr lang="ru-RU" dirty="0"/>
              <a:t>Уже в начале педагогического пути ее организаторские способности, стремление постоянно повышать свой профессиональный уровень были оценены по достоинству, и по окончании университета она была принята на работу в </a:t>
            </a:r>
            <a:r>
              <a:rPr lang="ru-RU" dirty="0" smtClean="0"/>
              <a:t>среднюю школу </a:t>
            </a:r>
            <a:r>
              <a:rPr lang="ru-RU" dirty="0"/>
              <a:t>№ 45 п. Саук-Дере Крымского района учителем физики и организатором внеклассной и внешкольной работы.</a:t>
            </a:r>
          </a:p>
          <a:p>
            <a:pPr algn="just"/>
            <a:r>
              <a:rPr lang="ru-RU" dirty="0"/>
              <a:t>С августа 1975 года </a:t>
            </a:r>
            <a:r>
              <a:rPr lang="ru-RU" dirty="0" smtClean="0"/>
              <a:t>и </a:t>
            </a:r>
            <a:r>
              <a:rPr lang="ru-RU" dirty="0"/>
              <a:t>до последних дней </a:t>
            </a:r>
            <a:r>
              <a:rPr lang="ru-RU" dirty="0" smtClean="0"/>
              <a:t>своей </a:t>
            </a:r>
            <a:r>
              <a:rPr lang="ru-RU" dirty="0"/>
              <a:t>жизни Зинаида Никитична </a:t>
            </a:r>
            <a:r>
              <a:rPr lang="ru-RU" dirty="0" smtClean="0"/>
              <a:t>работала в средней школе </a:t>
            </a:r>
            <a:r>
              <a:rPr lang="ru-RU" dirty="0"/>
              <a:t>№ 1 г. </a:t>
            </a:r>
            <a:r>
              <a:rPr lang="ru-RU" dirty="0" smtClean="0"/>
              <a:t>Славянска-на-Кубани. Сначала учителем </a:t>
            </a:r>
            <a:r>
              <a:rPr lang="ru-RU" dirty="0"/>
              <a:t>физики, организатором внеклассной и внешкольной работы, а с 1979 г. </a:t>
            </a:r>
            <a:r>
              <a:rPr lang="ru-RU" dirty="0" smtClean="0"/>
              <a:t>стала бессменным </a:t>
            </a:r>
            <a:r>
              <a:rPr lang="ru-RU" dirty="0"/>
              <a:t>ведущим завучем по учебно-воспитательной работе. </a:t>
            </a:r>
            <a:endParaRPr lang="ru-RU" dirty="0" smtClean="0"/>
          </a:p>
          <a:p>
            <a:pPr algn="just"/>
            <a:r>
              <a:rPr lang="ru-RU" dirty="0"/>
              <a:t>За тридцать лет работы в </a:t>
            </a:r>
            <a:r>
              <a:rPr lang="ru-RU" dirty="0" smtClean="0"/>
              <a:t>средней школе </a:t>
            </a:r>
            <a:r>
              <a:rPr lang="ru-RU" dirty="0"/>
              <a:t>№ 1 Зинаида </a:t>
            </a:r>
            <a:r>
              <a:rPr lang="ru-RU" dirty="0" smtClean="0"/>
              <a:t>Бондарь много </a:t>
            </a:r>
            <a:r>
              <a:rPr lang="ru-RU" dirty="0"/>
              <a:t>сделала для этого учебного заведения. Организация классов с углубленным изучением отдельных предметов, аттестация школы на статус гимназии, а затем лицея – за всем этим стоят ее предвидение, желание видеть школу в числе инновационных учебных заведений района. «Помните, что учитель, если он хочет быть настоящим учителем, должен не только учить детей, но и изо дня в день учиться сам», - написано в «Посвящении в учителя», полученном ею в начале учительской карьеры. И она всегда стремилась к новому, поражая всех своей неуемной энергией, работоспособностью, умением ухватить суть любого вопроса, своим мощнейшим интеллектом, искрометным юмором, всесторонней образованностью и… удивительной скромностью и теплотой - ее голос был голосом самой </a:t>
            </a:r>
            <a:r>
              <a:rPr lang="ru-RU" dirty="0" smtClean="0"/>
              <a:t>школы.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91315" y="1046285"/>
            <a:ext cx="3569508" cy="870438"/>
          </a:xfrm>
        </p:spPr>
        <p:txBody>
          <a:bodyPr/>
          <a:lstStyle/>
          <a:p>
            <a:r>
              <a:rPr lang="ru-RU" sz="1800" dirty="0" smtClean="0"/>
              <a:t>Зинаида Никитична Бондарь</a:t>
            </a:r>
            <a:endParaRPr lang="ru-RU" sz="1800" dirty="0"/>
          </a:p>
        </p:txBody>
      </p:sp>
      <p:pic>
        <p:nvPicPr>
          <p:cNvPr id="7" name="Объект 6" descr="C:\Users\Учитель\Desktop\СТАТЬИ 1\БОНДАРЬ\1 002.jpg"/>
          <p:cNvPicPr>
            <a:picLocks noGrp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0" t="3850" r="1446" b="46072"/>
          <a:stretch/>
        </p:blipFill>
        <p:spPr bwMode="auto">
          <a:xfrm>
            <a:off x="8836755" y="2027603"/>
            <a:ext cx="2478627" cy="36610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79934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721</TotalTime>
  <Words>2372</Words>
  <Application>Microsoft Office PowerPoint</Application>
  <PresentationFormat>Широкоэкранный</PresentationFormat>
  <Paragraphs>61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Легкий дым</vt:lpstr>
      <vt:lpstr>Быть учителем – это призвание!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Быть учителем – это призвание! </dc:title>
  <dc:creator>Гетман</dc:creator>
  <cp:lastModifiedBy>Гетман</cp:lastModifiedBy>
  <cp:revision>58</cp:revision>
  <dcterms:created xsi:type="dcterms:W3CDTF">2024-07-09T10:39:36Z</dcterms:created>
  <dcterms:modified xsi:type="dcterms:W3CDTF">2024-09-30T08:05:04Z</dcterms:modified>
</cp:coreProperties>
</file>