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1" r:id="rId1"/>
  </p:sldMasterIdLst>
  <p:sldIdLst>
    <p:sldId id="256" r:id="rId2"/>
    <p:sldId id="258" r:id="rId3"/>
    <p:sldId id="259" r:id="rId4"/>
    <p:sldId id="261" r:id="rId5"/>
    <p:sldId id="262" r:id="rId6"/>
    <p:sldId id="263" r:id="rId7"/>
    <p:sldId id="264" r:id="rId8"/>
    <p:sldId id="265" r:id="rId9"/>
    <p:sldId id="266" r:id="rId10"/>
    <p:sldId id="267" r:id="rId11"/>
    <p:sldId id="268" r:id="rId12"/>
    <p:sldId id="269" r:id="rId13"/>
    <p:sldId id="270" r:id="rId14"/>
    <p:sldId id="271" r:id="rId15"/>
    <p:sldId id="274" r:id="rId1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Гетман" initials="ГЕН" lastIdx="1" clrIdx="0">
    <p:extLst>
      <p:ext uri="{19B8F6BF-5375-455C-9EA6-DF929625EA0E}">
        <p15:presenceInfo xmlns:p15="http://schemas.microsoft.com/office/powerpoint/2012/main" userId="Гетман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9" d="100"/>
          <a:sy n="109" d="100"/>
        </p:scale>
        <p:origin x="636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4242851"/>
            <a:ext cx="8968084" cy="275942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11716" y="4243845"/>
            <a:ext cx="3077108" cy="27694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 bwMode="ltGray">
          <a:xfrm>
            <a:off x="0" y="2590078"/>
            <a:ext cx="8968085" cy="1660332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9111715" y="2590078"/>
            <a:ext cx="3077109" cy="166033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0322" y="2733709"/>
            <a:ext cx="8144134" cy="1373070"/>
          </a:xfrm>
        </p:spPr>
        <p:txBody>
          <a:bodyPr anchor="b">
            <a:noAutofit/>
          </a:bodyPr>
          <a:lstStyle>
            <a:lvl1pPr algn="r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0322" y="4394039"/>
            <a:ext cx="8144134" cy="1117687"/>
          </a:xfrm>
        </p:spPr>
        <p:txBody>
          <a:bodyPr>
            <a:normAutofit/>
          </a:bodyPr>
          <a:lstStyle>
            <a:lvl1pPr marL="0" indent="0" algn="r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CE84E2-F8BB-40A1-8D00-DA94CBFCEA70}" type="datetimeFigureOut">
              <a:rPr lang="ru-RU" smtClean="0"/>
              <a:t>14.01.2025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255346" y="2750337"/>
            <a:ext cx="1171888" cy="1356442"/>
          </a:xfrm>
        </p:spPr>
        <p:txBody>
          <a:bodyPr/>
          <a:lstStyle/>
          <a:p>
            <a:fld id="{D9203DD8-54FD-4E15-881E-0F0A621F3CD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116553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4711616"/>
            <a:ext cx="9613859" cy="453051"/>
          </a:xfrm>
        </p:spPr>
        <p:txBody>
          <a:bodyPr anchor="b">
            <a:normAutofit/>
          </a:bodyPr>
          <a:lstStyle>
            <a:lvl1pPr>
              <a:defRPr sz="2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0322" y="609597"/>
            <a:ext cx="9613859" cy="3589575"/>
          </a:xfrm>
          <a:noFill/>
          <a:ln>
            <a:noFill/>
          </a:ln>
          <a:effectLst>
            <a:outerShdw blurRad="76200" dist="63500" dir="5040000" algn="tl" rotWithShape="0">
              <a:srgbClr val="000000">
                <a:alpha val="41000"/>
              </a:srgb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19" y="5169583"/>
            <a:ext cx="9613862" cy="622971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CE84E2-F8BB-40A1-8D00-DA94CBFCEA70}" type="datetimeFigureOut">
              <a:rPr lang="ru-RU" smtClean="0"/>
              <a:t>14.01.2025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11309"/>
            <a:ext cx="1154151" cy="1090789"/>
          </a:xfrm>
        </p:spPr>
        <p:txBody>
          <a:bodyPr/>
          <a:lstStyle/>
          <a:p>
            <a:fld id="{D9203DD8-54FD-4E15-881E-0F0A621F3CD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52007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609597"/>
            <a:ext cx="9613858" cy="3592750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4711615"/>
            <a:ext cx="9613859" cy="1090789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CE84E2-F8BB-40A1-8D00-DA94CBFCEA70}" type="datetimeFigureOut">
              <a:rPr lang="ru-RU" smtClean="0"/>
              <a:t>14.01.2025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11615"/>
            <a:ext cx="1154151" cy="1090789"/>
          </a:xfrm>
        </p:spPr>
        <p:txBody>
          <a:bodyPr/>
          <a:lstStyle/>
          <a:p>
            <a:fld id="{D9203DD8-54FD-4E15-881E-0F0A621F3CD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0238011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13" name="Picture 12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 bwMode="ltGray"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Rectangle 14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7856" y="609598"/>
            <a:ext cx="8718877" cy="3036061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402288" y="3653379"/>
            <a:ext cx="815657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4711615"/>
            <a:ext cx="9613859" cy="1090789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CE84E2-F8BB-40A1-8D00-DA94CBFCEA70}" type="datetimeFigureOut">
              <a:rPr lang="ru-RU" smtClean="0"/>
              <a:t>14.01.2025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09925"/>
            <a:ext cx="1154151" cy="1090789"/>
          </a:xfrm>
        </p:spPr>
        <p:txBody>
          <a:bodyPr/>
          <a:lstStyle/>
          <a:p>
            <a:fld id="{D9203DD8-54FD-4E15-881E-0F0A621F3CDD}" type="slidenum">
              <a:rPr lang="ru-RU" smtClean="0"/>
              <a:t>‹#›</a:t>
            </a:fld>
            <a:endParaRPr lang="ru-RU"/>
          </a:p>
        </p:txBody>
      </p:sp>
      <p:sp>
        <p:nvSpPr>
          <p:cNvPr id="16" name="TextBox 15"/>
          <p:cNvSpPr txBox="1"/>
          <p:nvPr/>
        </p:nvSpPr>
        <p:spPr>
          <a:xfrm>
            <a:off x="583572" y="74811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72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9662809" y="30335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72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2187176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10" name="Picture 9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 bwMode="ltGray"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" name="Rectangle 11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19" y="4711615"/>
            <a:ext cx="9613862" cy="58853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0" y="5300149"/>
            <a:ext cx="9613862" cy="50225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CE84E2-F8BB-40A1-8D00-DA94CBFCEA70}" type="datetimeFigureOut">
              <a:rPr lang="ru-RU" smtClean="0"/>
              <a:t>14.01.2025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09925"/>
            <a:ext cx="1154151" cy="1090789"/>
          </a:xfrm>
        </p:spPr>
        <p:txBody>
          <a:bodyPr/>
          <a:lstStyle/>
          <a:p>
            <a:fld id="{D9203DD8-54FD-4E15-881E-0F0A621F3CD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7260769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4" name="Picture 13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6" name="Rectangle 15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" name="Rectangle 16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69222" y="753228"/>
            <a:ext cx="9624960" cy="1080938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60946" y="2336873"/>
            <a:ext cx="3070034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0322" y="3022673"/>
            <a:ext cx="3049702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56025" y="2336873"/>
            <a:ext cx="306324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3945470" y="3022673"/>
            <a:ext cx="3063240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224156" y="2336873"/>
            <a:ext cx="30700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224156" y="3022673"/>
            <a:ext cx="3070025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CE84E2-F8BB-40A1-8D00-DA94CBFCEA70}" type="datetimeFigureOut">
              <a:rPr lang="ru-RU" smtClean="0"/>
              <a:t>14.01.2025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203DD8-54FD-4E15-881E-0F0A621F3CD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9528306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6" name="Picture 15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" name="Rectangle 17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0322" y="753228"/>
            <a:ext cx="9613860" cy="1080938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0318" y="4297503"/>
            <a:ext cx="304970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0318" y="2336873"/>
            <a:ext cx="3049705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0318" y="4873765"/>
            <a:ext cx="3049705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45471" y="4297503"/>
            <a:ext cx="306324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945470" y="2336873"/>
            <a:ext cx="3063240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944117" y="4873764"/>
            <a:ext cx="3067297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230678" y="4297503"/>
            <a:ext cx="306350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230677" y="2336873"/>
            <a:ext cx="3063505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230553" y="4873762"/>
            <a:ext cx="3067563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CE84E2-F8BB-40A1-8D00-DA94CBFCEA70}" type="datetimeFigureOut">
              <a:rPr lang="ru-RU" smtClean="0"/>
              <a:t>14.01.2025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203DD8-54FD-4E15-881E-0F0A621F3CD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5977698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CE84E2-F8BB-40A1-8D00-DA94CBFCEA70}" type="datetimeFigureOut">
              <a:rPr lang="ru-RU" smtClean="0"/>
              <a:t>14.01.2025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203DD8-54FD-4E15-881E-0F0A621F3CD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0787279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ltGray">
          <a:xfrm rot="5400000">
            <a:off x="8116207" y="1869395"/>
            <a:ext cx="5106988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 rot="5400000">
            <a:off x="9868202" y="5372403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129231" y="609597"/>
            <a:ext cx="1073802" cy="435376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0322" y="609597"/>
            <a:ext cx="8870004" cy="532658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807126" y="5936187"/>
            <a:ext cx="2743200" cy="365125"/>
          </a:xfrm>
        </p:spPr>
        <p:txBody>
          <a:bodyPr/>
          <a:lstStyle/>
          <a:p>
            <a:fld id="{99CE84E2-F8BB-40A1-8D00-DA94CBFCEA70}" type="datetimeFigureOut">
              <a:rPr lang="ru-RU" smtClean="0"/>
              <a:t>14.01.2025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0321" y="5936188"/>
            <a:ext cx="6126805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097550" y="5398633"/>
            <a:ext cx="1154151" cy="1090789"/>
          </a:xfrm>
        </p:spPr>
        <p:txBody>
          <a:bodyPr anchor="t"/>
          <a:lstStyle>
            <a:lvl1pPr algn="ctr">
              <a:defRPr/>
            </a:lvl1pPr>
          </a:lstStyle>
          <a:p>
            <a:fld id="{D9203DD8-54FD-4E15-881E-0F0A621F3CD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260728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6" name="Picture 15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" name="Rectangle 17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CE84E2-F8BB-40A1-8D00-DA94CBFCEA70}" type="datetimeFigureOut">
              <a:rPr lang="ru-RU" smtClean="0"/>
              <a:t>14.01.2025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203DD8-54FD-4E15-881E-0F0A621F3CD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697196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4086907"/>
            <a:ext cx="10437812" cy="321164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4" y="4087901"/>
            <a:ext cx="1602997" cy="14427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 bwMode="ltGray">
          <a:xfrm>
            <a:off x="-2" y="2726267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0585825" y="2726267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2869895"/>
            <a:ext cx="9613860" cy="1090788"/>
          </a:xfrm>
        </p:spPr>
        <p:txBody>
          <a:bodyPr anchor="ctr">
            <a:normAutofit/>
          </a:bodyPr>
          <a:lstStyle>
            <a:lvl1pPr algn="r"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0322" y="4232171"/>
            <a:ext cx="9613860" cy="1704017"/>
          </a:xfrm>
        </p:spPr>
        <p:txBody>
          <a:bodyPr>
            <a:normAutofit/>
          </a:bodyPr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CE84E2-F8BB-40A1-8D00-DA94CBFCEA70}" type="datetimeFigureOut">
              <a:rPr lang="ru-RU" smtClean="0"/>
              <a:t>14.01.2025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729455" y="2869895"/>
            <a:ext cx="1154151" cy="1090789"/>
          </a:xfrm>
        </p:spPr>
        <p:txBody>
          <a:bodyPr/>
          <a:lstStyle/>
          <a:p>
            <a:fld id="{D9203DD8-54FD-4E15-881E-0F0A621F3CD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614875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0320" y="2336873"/>
            <a:ext cx="4698358" cy="359931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594123" y="2336873"/>
            <a:ext cx="4700058" cy="359931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CE84E2-F8BB-40A1-8D00-DA94CBFCEA70}" type="datetimeFigureOut">
              <a:rPr lang="ru-RU" smtClean="0"/>
              <a:t>14.01.2025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203DD8-54FD-4E15-881E-0F0A621F3CD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817518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1" name="Picture 10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" name="Rectangle 12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19" y="753229"/>
            <a:ext cx="9613863" cy="108093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06350" y="2336873"/>
            <a:ext cx="4472327" cy="69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0322" y="3030008"/>
            <a:ext cx="4698355" cy="2906179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820154" y="2336873"/>
            <a:ext cx="4474028" cy="69207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594123" y="3030008"/>
            <a:ext cx="4700059" cy="2906179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CE84E2-F8BB-40A1-8D00-DA94CBFCEA70}" type="datetimeFigureOut">
              <a:rPr lang="ru-RU" smtClean="0"/>
              <a:t>14.01.2025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203DD8-54FD-4E15-881E-0F0A621F3CD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467331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7" name="Picture 6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CE84E2-F8BB-40A1-8D00-DA94CBFCEA70}" type="datetimeFigureOut">
              <a:rPr lang="ru-RU" smtClean="0"/>
              <a:t>14.01.2025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203DD8-54FD-4E15-881E-0F0A621F3CD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834337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HD-ShadowShort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CE84E2-F8BB-40A1-8D00-DA94CBFCEA70}" type="datetimeFigureOut">
              <a:rPr lang="ru-RU" smtClean="0"/>
              <a:t>14.01.2025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203DD8-54FD-4E15-881E-0F0A621F3CD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714179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1" y="753227"/>
            <a:ext cx="9613859" cy="1080940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85846" y="2336873"/>
            <a:ext cx="5608336" cy="359931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2336872"/>
            <a:ext cx="3790078" cy="3599317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CE84E2-F8BB-40A1-8D00-DA94CBFCEA70}" type="datetimeFigureOut">
              <a:rPr lang="ru-RU" smtClean="0"/>
              <a:t>14.01.2025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203DD8-54FD-4E15-881E-0F0A621F3CD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444031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3" y="753228"/>
            <a:ext cx="9613857" cy="1080938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868333" y="2336874"/>
            <a:ext cx="5425849" cy="3599312"/>
          </a:xfrm>
          <a:noFill/>
          <a:ln>
            <a:noFill/>
          </a:ln>
          <a:effectLst>
            <a:outerShdw blurRad="76200" dist="63500" dir="5040000" algn="tl" rotWithShape="0">
              <a:srgbClr val="000000">
                <a:alpha val="41000"/>
              </a:srgb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3" y="2336873"/>
            <a:ext cx="3876256" cy="3599315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CE84E2-F8BB-40A1-8D00-DA94CBFCEA70}" type="datetimeFigureOut">
              <a:rPr lang="ru-RU" smtClean="0"/>
              <a:t>14.01.2025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203DD8-54FD-4E15-881E-0F0A621F3CD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519393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ashOverlay-FullResolve.png"/>
          <p:cNvPicPr>
            <a:picLocks noChangeAspect="1"/>
          </p:cNvPicPr>
          <p:nvPr/>
        </p:nvPicPr>
        <p:blipFill>
          <a:blip r:embed="rId19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0321" y="753228"/>
            <a:ext cx="9613861" cy="10809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0321" y="2336873"/>
            <a:ext cx="9613861" cy="35993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50981" y="5936187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9CE84E2-F8BB-40A1-8D00-DA94CBFCEA70}" type="datetimeFigureOut">
              <a:rPr lang="ru-RU" smtClean="0"/>
              <a:t>14.01.2025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0321" y="5936188"/>
            <a:ext cx="687066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729455" y="753227"/>
            <a:ext cx="1154151" cy="109078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203DD8-54FD-4E15-881E-0F0A621F3CD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62635791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32" r:id="rId1"/>
    <p:sldLayoutId id="2147483733" r:id="rId2"/>
    <p:sldLayoutId id="2147483734" r:id="rId3"/>
    <p:sldLayoutId id="2147483735" r:id="rId4"/>
    <p:sldLayoutId id="2147483736" r:id="rId5"/>
    <p:sldLayoutId id="2147483737" r:id="rId6"/>
    <p:sldLayoutId id="2147483738" r:id="rId7"/>
    <p:sldLayoutId id="2147483739" r:id="rId8"/>
    <p:sldLayoutId id="2147483740" r:id="rId9"/>
    <p:sldLayoutId id="2147483741" r:id="rId10"/>
    <p:sldLayoutId id="2147483742" r:id="rId11"/>
    <p:sldLayoutId id="2147483743" r:id="rId12"/>
    <p:sldLayoutId id="2147483744" r:id="rId13"/>
    <p:sldLayoutId id="2147483745" r:id="rId14"/>
    <p:sldLayoutId id="2147483746" r:id="rId15"/>
    <p:sldLayoutId id="2147483747" r:id="rId16"/>
    <p:sldLayoutId id="2147483748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g"/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9.jpg"/><Relationship Id="rId4" Type="http://schemas.openxmlformats.org/officeDocument/2006/relationships/image" Target="../media/image38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g"/><Relationship Id="rId2" Type="http://schemas.openxmlformats.org/officeDocument/2006/relationships/image" Target="../media/image40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3.jpg"/><Relationship Id="rId4" Type="http://schemas.openxmlformats.org/officeDocument/2006/relationships/image" Target="../media/image42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g"/><Relationship Id="rId2" Type="http://schemas.openxmlformats.org/officeDocument/2006/relationships/image" Target="../media/image44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7.jpg"/><Relationship Id="rId4" Type="http://schemas.openxmlformats.org/officeDocument/2006/relationships/image" Target="../media/image46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g"/><Relationship Id="rId2" Type="http://schemas.openxmlformats.org/officeDocument/2006/relationships/image" Target="../media/image48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1.jpg"/><Relationship Id="rId4" Type="http://schemas.openxmlformats.org/officeDocument/2006/relationships/image" Target="../media/image50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g"/><Relationship Id="rId2" Type="http://schemas.openxmlformats.org/officeDocument/2006/relationships/image" Target="../media/image52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4.jp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jpg"/><Relationship Id="rId4" Type="http://schemas.openxmlformats.org/officeDocument/2006/relationships/image" Target="../media/image6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jpg"/><Relationship Id="rId4" Type="http://schemas.openxmlformats.org/officeDocument/2006/relationships/image" Target="../media/image10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5.jpg"/><Relationship Id="rId4" Type="http://schemas.openxmlformats.org/officeDocument/2006/relationships/image" Target="../media/image14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9.jpg"/><Relationship Id="rId4" Type="http://schemas.openxmlformats.org/officeDocument/2006/relationships/image" Target="../media/image18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3.jpeg"/><Relationship Id="rId4" Type="http://schemas.openxmlformats.org/officeDocument/2006/relationships/image" Target="../media/image22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7.jpg"/><Relationship Id="rId4" Type="http://schemas.openxmlformats.org/officeDocument/2006/relationships/image" Target="../media/image26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g"/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1.jpg"/><Relationship Id="rId4" Type="http://schemas.openxmlformats.org/officeDocument/2006/relationships/image" Target="../media/image30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g"/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5.jpg"/><Relationship Id="rId4" Type="http://schemas.openxmlformats.org/officeDocument/2006/relationships/image" Target="../media/image34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80321" y="2593731"/>
            <a:ext cx="10784848" cy="3982914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72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SemiBold Condensed" panose="020B0502040204020203" pitchFamily="34" charset="0"/>
              </a:rPr>
              <a:t>История в фотографиях. Славянский район в 1942-1950 гг. </a:t>
            </a:r>
            <a:endParaRPr lang="ru-RU" sz="7200" b="1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ahnschrift SemiBold Condensed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5584567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2028" y="290145"/>
            <a:ext cx="4765433" cy="277837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50496" y="290145"/>
            <a:ext cx="4604620" cy="277837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2028" y="3543300"/>
            <a:ext cx="4765433" cy="271682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50496" y="3543300"/>
            <a:ext cx="4604620" cy="271682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6" name="TextBox 5"/>
          <p:cNvSpPr txBox="1"/>
          <p:nvPr/>
        </p:nvSpPr>
        <p:spPr>
          <a:xfrm rot="10800000" flipV="1">
            <a:off x="422027" y="3130061"/>
            <a:ext cx="476543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200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Коллектив учителей школы № 17 ст. Славянской, 1947 г. </a:t>
            </a:r>
            <a:endParaRPr lang="ru-RU" sz="1200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550496" y="3130061"/>
            <a:ext cx="460462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200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Коллектив Славянской районной больницы, 1947 г. </a:t>
            </a:r>
            <a:endParaRPr lang="ru-RU" sz="1200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TextBox 7"/>
          <p:cNvSpPr txBox="1"/>
          <p:nvPr/>
        </p:nvSpPr>
        <p:spPr>
          <a:xfrm rot="10800000" flipV="1">
            <a:off x="422027" y="6260124"/>
            <a:ext cx="476543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200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Стадион им. М. Горького ст. Славянской, 4 сентября 1947 г. </a:t>
            </a:r>
            <a:endParaRPr lang="ru-RU" sz="1200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550496" y="6260124"/>
            <a:ext cx="460462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200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Футбольная команда «Спартак» ст. Славянской. Первые послевоенные игры на центральном стадионе им. М. Горького, 1947 г. </a:t>
            </a:r>
            <a:endParaRPr lang="ru-RU" sz="1200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50710075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3249" y="296599"/>
            <a:ext cx="4606819" cy="269278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39153" y="296599"/>
            <a:ext cx="4536831" cy="269278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3249" y="3446586"/>
            <a:ext cx="4606819" cy="281353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39153" y="3446585"/>
            <a:ext cx="4536831" cy="2813539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6" name="TextBox 5"/>
          <p:cNvSpPr txBox="1"/>
          <p:nvPr/>
        </p:nvSpPr>
        <p:spPr>
          <a:xfrm>
            <a:off x="343249" y="2954297"/>
            <a:ext cx="478266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200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Швейный цех артели имени Сталина, ст. Славянская, 1947 г. </a:t>
            </a:r>
            <a:endParaRPr lang="ru-RU" sz="1200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539153" y="2989385"/>
            <a:ext cx="453683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200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Курс переподготовки колхозных пчеловодов в Славянском районном земельном отделе, 1947 г. </a:t>
            </a:r>
            <a:endParaRPr lang="ru-RU" sz="1200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TextBox 7"/>
          <p:cNvSpPr txBox="1"/>
          <p:nvPr/>
        </p:nvSpPr>
        <p:spPr>
          <a:xfrm rot="10800000" flipV="1">
            <a:off x="343247" y="6365631"/>
            <a:ext cx="460682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200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Колхозницы колхоза «Красный маяк», 1948 г. </a:t>
            </a:r>
            <a:endParaRPr lang="ru-RU" sz="1200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TextBox 8"/>
          <p:cNvSpPr txBox="1"/>
          <p:nvPr/>
        </p:nvSpPr>
        <p:spPr>
          <a:xfrm rot="10800000" flipV="1">
            <a:off x="5539153" y="6293129"/>
            <a:ext cx="453683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200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Бригада № 2 первого отделения совхоза «Сад-Гигант», 1948 г. </a:t>
            </a:r>
            <a:endParaRPr lang="ru-RU" sz="1200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60363455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8440" y="237394"/>
            <a:ext cx="4855220" cy="265527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08284" y="237395"/>
            <a:ext cx="4661131" cy="265527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8440" y="3499337"/>
            <a:ext cx="4855220" cy="2813539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08284" y="3499336"/>
            <a:ext cx="4661131" cy="2813539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6" name="TextBox 5"/>
          <p:cNvSpPr txBox="1"/>
          <p:nvPr/>
        </p:nvSpPr>
        <p:spPr>
          <a:xfrm>
            <a:off x="338440" y="2963008"/>
            <a:ext cx="485522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200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Встреча Нового, 1948 года в ст. Славянской</a:t>
            </a:r>
            <a:endParaRPr lang="ru-RU" sz="1200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608283" y="2963008"/>
            <a:ext cx="466113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200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Участники районной учительской конференции, ст. Петровская, 1948 г.</a:t>
            </a:r>
            <a:endParaRPr lang="ru-RU" sz="1200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TextBox 7"/>
          <p:cNvSpPr txBox="1"/>
          <p:nvPr/>
        </p:nvSpPr>
        <p:spPr>
          <a:xfrm rot="10800000" flipV="1">
            <a:off x="338440" y="6286500"/>
            <a:ext cx="48552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200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Хлеб – государству. Красный обоз колхоза «2-я Пятилетка», 11 июля 1948 г. </a:t>
            </a:r>
            <a:endParaRPr lang="ru-RU" sz="1200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608283" y="6312875"/>
            <a:ext cx="46347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200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Отряд по борьбе с сельскохозяйственными вредителями, совхоз «Сад-Гигант», 1948 г. </a:t>
            </a:r>
            <a:endParaRPr lang="ru-RU" sz="1200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38306744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782" y="254976"/>
            <a:ext cx="4708472" cy="282233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67754" y="254977"/>
            <a:ext cx="4448908" cy="282233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67754" y="3604846"/>
            <a:ext cx="4448908" cy="281353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782" y="3604846"/>
            <a:ext cx="4708472" cy="281353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5" name="TextBox 4"/>
          <p:cNvSpPr txBox="1"/>
          <p:nvPr/>
        </p:nvSpPr>
        <p:spPr>
          <a:xfrm rot="10800000" flipV="1">
            <a:off x="487782" y="3193827"/>
            <a:ext cx="470847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200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Встреча 31-й годовщины Октября, ст. Славянская, 1948 г. </a:t>
            </a:r>
            <a:endParaRPr lang="ru-RU" sz="1200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767753" y="3077309"/>
            <a:ext cx="444890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200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Учащиеся начальной школы хут. Сербина с учительницей О.А. Капинос, 1948 г. </a:t>
            </a:r>
            <a:endParaRPr lang="ru-RU" sz="1200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87782" y="6418384"/>
            <a:ext cx="470847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200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Участники районного учительского совещания, ст. Славянская, 6-8 января 1949 г. </a:t>
            </a:r>
            <a:endParaRPr lang="ru-RU" sz="1200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767754" y="6438677"/>
            <a:ext cx="44489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200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Хор работников артели имени Сталина, ст. Славянская, 1949 г. </a:t>
            </a:r>
            <a:endParaRPr lang="ru-RU" sz="1200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71822017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6717" y="254977"/>
            <a:ext cx="4487992" cy="28575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32585" y="254977"/>
            <a:ext cx="4352191" cy="28575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02896" y="3490547"/>
            <a:ext cx="6494212" cy="291025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5" name="TextBox 4"/>
          <p:cNvSpPr txBox="1"/>
          <p:nvPr/>
        </p:nvSpPr>
        <p:spPr>
          <a:xfrm>
            <a:off x="646716" y="3112477"/>
            <a:ext cx="460229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200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Первоклассники школы № 5, ст. Славянская, 17 мая 1949 г. </a:t>
            </a:r>
            <a:endParaRPr lang="ru-RU" sz="1200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732585" y="3112477"/>
            <a:ext cx="435219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200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Транспорт скорой помощи, 1950 г. </a:t>
            </a:r>
            <a:endParaRPr lang="ru-RU" sz="1200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TextBox 6"/>
          <p:cNvSpPr txBox="1"/>
          <p:nvPr/>
        </p:nvSpPr>
        <p:spPr>
          <a:xfrm rot="10800000" flipV="1">
            <a:off x="2602896" y="6372246"/>
            <a:ext cx="649421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200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Собрание колхозников колхоза «Путь к коммунизму», 26 апреля 1950 г. </a:t>
            </a:r>
            <a:endParaRPr lang="ru-RU" sz="1200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34028715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/>
              <a:t>Справочно-информационный фонд 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80321" y="2628899"/>
            <a:ext cx="9905617" cy="3307289"/>
          </a:xfrm>
        </p:spPr>
        <p:txBody>
          <a:bodyPr>
            <a:normAutofit/>
          </a:bodyPr>
          <a:lstStyle/>
          <a:p>
            <a:pPr algn="just"/>
            <a:r>
              <a:rPr lang="ru-RU" sz="3200" dirty="0" smtClean="0">
                <a:solidFill>
                  <a:schemeClr val="bg1"/>
                </a:solidFill>
              </a:rPr>
              <a:t>100 лет Славянскому району. История в фотографиях / авт.-сост. Д.А. Решмет. – Краснодар: Диапазон-В, 2024. – 200 с.: фот.</a:t>
            </a:r>
            <a:endParaRPr lang="ru-RU" sz="3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84014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/>
          <a:srcRect l="20160" t="11572" r="20185" b="15866"/>
          <a:stretch/>
        </p:blipFill>
        <p:spPr>
          <a:xfrm>
            <a:off x="833995" y="246184"/>
            <a:ext cx="4045736" cy="239150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5" name="TextBox 4"/>
          <p:cNvSpPr txBox="1"/>
          <p:nvPr/>
        </p:nvSpPr>
        <p:spPr>
          <a:xfrm>
            <a:off x="833994" y="2637692"/>
            <a:ext cx="404573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200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Станица Славянская, 1942 год. Бойцы Красной армии с дарами Приазовских плавней </a:t>
            </a:r>
            <a:endParaRPr lang="ru-RU" sz="1200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72631" y="246184"/>
            <a:ext cx="4130792" cy="239150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7" name="TextBox 6"/>
          <p:cNvSpPr txBox="1"/>
          <p:nvPr/>
        </p:nvSpPr>
        <p:spPr>
          <a:xfrm>
            <a:off x="5672631" y="2637691"/>
            <a:ext cx="41307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200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Станица Славянская в период немецко-фашистской оккупации, зима 1943 г. </a:t>
            </a:r>
            <a:endParaRPr lang="ru-RU" sz="1200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3994" y="3240035"/>
            <a:ext cx="4045737" cy="264202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9" name="TextBox 8"/>
          <p:cNvSpPr txBox="1"/>
          <p:nvPr/>
        </p:nvSpPr>
        <p:spPr>
          <a:xfrm>
            <a:off x="833994" y="6022733"/>
            <a:ext cx="404573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200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Станица Славянская в период немецко-фашистской оккупации, зима 1943 г. </a:t>
            </a:r>
            <a:endParaRPr lang="ru-RU" sz="1200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72631" y="3277958"/>
            <a:ext cx="4130792" cy="256617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11" name="TextBox 10"/>
          <p:cNvSpPr txBox="1"/>
          <p:nvPr/>
        </p:nvSpPr>
        <p:spPr>
          <a:xfrm>
            <a:off x="5672630" y="6022733"/>
            <a:ext cx="413079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200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Партизаны отряда «Смелый» Славянского района в горах Абинского района, 1942-1943 гг.</a:t>
            </a:r>
            <a:endParaRPr lang="ru-RU" sz="1200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6446931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462" y="193432"/>
            <a:ext cx="4325814" cy="250580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74323" y="193432"/>
            <a:ext cx="4378569" cy="250580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462" y="3358662"/>
            <a:ext cx="4325814" cy="296662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74322" y="3358662"/>
            <a:ext cx="4378570" cy="296662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7" name="TextBox 6"/>
          <p:cNvSpPr txBox="1"/>
          <p:nvPr/>
        </p:nvSpPr>
        <p:spPr>
          <a:xfrm>
            <a:off x="615462" y="2699238"/>
            <a:ext cx="432581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200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Немецкий бомбардировщик Ю-88, сбитый А.И. Покрышкиным. Аэродром станицы Славянской, 30 марта 1943 г.</a:t>
            </a:r>
            <a:endParaRPr lang="ru-RU" sz="1200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574322" y="2699238"/>
            <a:ext cx="437857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200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Сбитый немецкий транспортный самолет, перевозивший солдат. Аэродром станицы Славянской, 1943 г.</a:t>
            </a:r>
            <a:endParaRPr lang="ru-RU" sz="1200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15462" y="6325288"/>
            <a:ext cx="432581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200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Комсомольцы-активисты на отправке хлеба фронту, 1943 г. </a:t>
            </a:r>
            <a:endParaRPr lang="ru-RU" sz="1200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574322" y="6400800"/>
            <a:ext cx="437857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200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Швейная мастерская станицы Славянской, начало работы после оккупации, 1943 г. </a:t>
            </a:r>
            <a:endParaRPr lang="ru-RU" sz="1200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89951778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4449" y="179154"/>
            <a:ext cx="4475395" cy="266076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17046" y="179154"/>
            <a:ext cx="4558940" cy="266076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4449" y="3472962"/>
            <a:ext cx="4475395" cy="280474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17046" y="3472962"/>
            <a:ext cx="4558940" cy="280474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6" name="TextBox 5"/>
          <p:cNvSpPr txBox="1"/>
          <p:nvPr/>
        </p:nvSpPr>
        <p:spPr>
          <a:xfrm>
            <a:off x="404450" y="2839917"/>
            <a:ext cx="447539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200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Огневая точка гитлеровских войск, разгромленная советскими артиллеристами на «Голубой линии» в Славянском районе, 1950-е гг. </a:t>
            </a:r>
            <a:endParaRPr lang="ru-RU" sz="1200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517046" y="2839916"/>
            <a:ext cx="45589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200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Встреча героев. Слева направо: И.Г. Лысанов, Н.Т. Пуха, П.М. Кутепов, П.И. Искра, Г.К. Подорогин, М.Р. Перегоненко, 9 мая 1979 г. </a:t>
            </a:r>
            <a:endParaRPr lang="ru-RU" sz="1200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04449" y="6277708"/>
            <a:ext cx="447539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200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Трактористы бригады № 5 колхоза «Путь к коммунизму», 1945 г. </a:t>
            </a:r>
            <a:endParaRPr lang="ru-RU" sz="1200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517046" y="6277708"/>
            <a:ext cx="45589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200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Студенты Славянского сельскохозяйственного техникума на производственной практике, 1945 г. </a:t>
            </a:r>
            <a:endParaRPr lang="ru-RU" sz="1200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49875949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651" y="218708"/>
            <a:ext cx="4780264" cy="2550869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2392" y="218708"/>
            <a:ext cx="4308230" cy="2550869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651" y="3420208"/>
            <a:ext cx="4780264" cy="28575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2392" y="3420208"/>
            <a:ext cx="4308231" cy="28575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6" name="TextBox 5"/>
          <p:cNvSpPr txBox="1"/>
          <p:nvPr/>
        </p:nvSpPr>
        <p:spPr>
          <a:xfrm>
            <a:off x="495651" y="2769578"/>
            <a:ext cx="478026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200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Коллектив швейной артели имени Сталина, станица Славянская, 1945 г. </a:t>
            </a:r>
            <a:endParaRPr lang="ru-RU" sz="1200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952392" y="2831123"/>
            <a:ext cx="430823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200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Коллектив больницы станицы Петровской, 1946 г. </a:t>
            </a:r>
            <a:endParaRPr lang="ru-RU" sz="1200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95651" y="6365631"/>
            <a:ext cx="478026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200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Акушерка М. Портянко  провожает новорожденного, 1946 г. </a:t>
            </a:r>
            <a:endParaRPr lang="ru-RU" sz="1200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952392" y="6277708"/>
            <a:ext cx="430822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200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Коллектив Славянской гидрометеорологической станции, 1946 г. </a:t>
            </a:r>
            <a:endParaRPr lang="ru-RU" sz="1200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18203291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9578" y="145199"/>
            <a:ext cx="4272566" cy="254524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7157" y="145199"/>
            <a:ext cx="4409698" cy="254524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9578" y="3534507"/>
            <a:ext cx="4272566" cy="262890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48703" y="3534507"/>
            <a:ext cx="4409699" cy="264196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6" name="TextBox 5"/>
          <p:cNvSpPr txBox="1"/>
          <p:nvPr/>
        </p:nvSpPr>
        <p:spPr>
          <a:xfrm>
            <a:off x="589578" y="2690446"/>
            <a:ext cx="427256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200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Колхоз «Красный Таманец» хут. Маевского. Слева направо: секретарь партийной организации И.А. Ефименко, председатель Г.П. Пашко, бухгалтер П.Н. Демиденко, 1946 г.  </a:t>
            </a:r>
            <a:endParaRPr lang="ru-RU" sz="1200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648703" y="2901462"/>
            <a:ext cx="43481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200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Слева направо: прицепщица К. Костыря</a:t>
            </a:r>
            <a:r>
              <a:rPr lang="ru-RU" sz="1200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1200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 тракторист В. Сокол, колхоз «Путь к коммунизму», 1946 г.</a:t>
            </a:r>
            <a:endParaRPr lang="ru-RU" sz="1200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TextBox 8"/>
          <p:cNvSpPr txBox="1"/>
          <p:nvPr/>
        </p:nvSpPr>
        <p:spPr>
          <a:xfrm rot="10800000" flipV="1">
            <a:off x="589578" y="6163409"/>
            <a:ext cx="42725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200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Учащиеся 2 В класса школы № 3 станицы Славянской, в центре – педагоги Т.И. Шапочникова и И.И. Олейник, апрель 1946 г.</a:t>
            </a:r>
            <a:endParaRPr lang="ru-RU" sz="1200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648703" y="6240363"/>
            <a:ext cx="440969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200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Студенты и преподаватели Славянского сельскохозяйственного техникума, 16 июня 1946 г.</a:t>
            </a:r>
            <a:endParaRPr lang="ru-RU" sz="1200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37108968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7224" y="158262"/>
            <a:ext cx="4339414" cy="268165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80892" y="158262"/>
            <a:ext cx="4669107" cy="268165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7224" y="3411415"/>
            <a:ext cx="4339414" cy="2822331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80892" y="3411415"/>
            <a:ext cx="4669107" cy="282233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6" name="TextBox 5"/>
          <p:cNvSpPr txBox="1"/>
          <p:nvPr/>
        </p:nvSpPr>
        <p:spPr>
          <a:xfrm>
            <a:off x="417224" y="2927838"/>
            <a:ext cx="433941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200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Буфет-столовая Славянского райпотребсоюза, ст. Славянская, 1946 г. </a:t>
            </a:r>
            <a:endParaRPr lang="ru-RU" sz="1200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380892" y="2927838"/>
            <a:ext cx="466910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200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 продовольственном магазине ст. Славянской, 1946 г. </a:t>
            </a:r>
            <a:endParaRPr lang="ru-RU" sz="1200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17224" y="6233745"/>
            <a:ext cx="433941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200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Магазин товаров повседневного спроса ст. Славянской, 1946 г. </a:t>
            </a:r>
            <a:endParaRPr lang="ru-RU" sz="1200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380891" y="6233745"/>
            <a:ext cx="46691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200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Первая горисполкомовская «Эмка» (ГАЗ-М1). Водитель В.Р. Кондра, ст. Славянская, 1946 г. </a:t>
            </a:r>
            <a:endParaRPr lang="ru-RU" sz="1200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45238909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3759" y="228602"/>
            <a:ext cx="4173217" cy="263769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77609" y="228602"/>
            <a:ext cx="4396154" cy="263769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3758" y="3418588"/>
            <a:ext cx="4173218" cy="284153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77609" y="3418588"/>
            <a:ext cx="4396154" cy="284153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6" name="TextBox 5"/>
          <p:cNvSpPr txBox="1"/>
          <p:nvPr/>
        </p:nvSpPr>
        <p:spPr>
          <a:xfrm>
            <a:off x="653758" y="2956923"/>
            <a:ext cx="41732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200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Рабочие Славянского хлопкоочистительного завода, 1947 г. </a:t>
            </a:r>
            <a:endParaRPr lang="ru-RU" sz="1200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TextBox 7"/>
          <p:cNvSpPr txBox="1"/>
          <p:nvPr/>
        </p:nvSpPr>
        <p:spPr>
          <a:xfrm rot="10800000" flipV="1">
            <a:off x="5477609" y="2820832"/>
            <a:ext cx="439615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200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Артисты Славянского джазового ансамбля «Дружба» в гостях в колхозе имени Карла Маркса, июль 1947 г.</a:t>
            </a:r>
            <a:endParaRPr lang="ru-RU" sz="1200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53758" y="6260124"/>
            <a:ext cx="41732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200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Агитация на выборы депутатов Верховного Совета СССР, ст. Славянская, 1947 г. </a:t>
            </a:r>
            <a:endParaRPr lang="ru-RU" sz="1200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477609" y="6260123"/>
            <a:ext cx="439615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200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Семинар секретарей комсомольских организаций Черноерковского района, ст. Петровская, 11-15 февраля 1947 г. </a:t>
            </a:r>
            <a:endParaRPr lang="ru-RU" sz="1200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82102011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1" y="167054"/>
            <a:ext cx="4563209" cy="284870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39154" y="167054"/>
            <a:ext cx="4589584" cy="284870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3525715"/>
            <a:ext cx="4563210" cy="2822331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39154" y="3525714"/>
            <a:ext cx="4589584" cy="2822331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6" name="TextBox 5"/>
          <p:cNvSpPr txBox="1"/>
          <p:nvPr/>
        </p:nvSpPr>
        <p:spPr>
          <a:xfrm>
            <a:off x="457200" y="3015761"/>
            <a:ext cx="456321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200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Колхозники 2-й огородной бригады колхоза имени Красной Армии, 1947 г. </a:t>
            </a:r>
            <a:endParaRPr lang="ru-RU" sz="1200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539154" y="3015761"/>
            <a:ext cx="45895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200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Работники коммунального хозяйства на уборке урожая в колхозе имени Сталина, 1947 г. </a:t>
            </a:r>
            <a:endParaRPr lang="ru-RU" sz="1200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57200" y="6348045"/>
            <a:ext cx="456321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200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Воспитанники детского сада «Колосок» колхоза «Путь к коммунизму», 1947 г. </a:t>
            </a:r>
            <a:endParaRPr lang="ru-RU" sz="1200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539154" y="6396333"/>
            <a:ext cx="458958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200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Учащиеся 4-го класса школы № 5 ст. Славянской на фоне школьного сада, ст. Славянская, 1947 г. </a:t>
            </a:r>
            <a:endParaRPr lang="ru-RU" sz="1200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641624246"/>
      </p:ext>
    </p:extLst>
  </p:cSld>
  <p:clrMapOvr>
    <a:masterClrMapping/>
  </p:clrMapOvr>
</p:sld>
</file>

<file path=ppt/theme/theme1.xml><?xml version="1.0" encoding="utf-8"?>
<a:theme xmlns:a="http://schemas.openxmlformats.org/drawingml/2006/main" name="Берлин">
  <a:themeElements>
    <a:clrScheme name="Берлин">
      <a:dk1>
        <a:sysClr val="windowText" lastClr="000000"/>
      </a:dk1>
      <a:lt1>
        <a:sysClr val="window" lastClr="FFFFFF"/>
      </a:lt1>
      <a:dk2>
        <a:srgbClr val="9D360E"/>
      </a:dk2>
      <a:lt2>
        <a:srgbClr val="E7E6E6"/>
      </a:lt2>
      <a:accent1>
        <a:srgbClr val="F09415"/>
      </a:accent1>
      <a:accent2>
        <a:srgbClr val="C1B56B"/>
      </a:accent2>
      <a:accent3>
        <a:srgbClr val="4BAF73"/>
      </a:accent3>
      <a:accent4>
        <a:srgbClr val="5AA6C0"/>
      </a:accent4>
      <a:accent5>
        <a:srgbClr val="D17DF9"/>
      </a:accent5>
      <a:accent6>
        <a:srgbClr val="FA7E5C"/>
      </a:accent6>
      <a:hlink>
        <a:srgbClr val="FFAE3E"/>
      </a:hlink>
      <a:folHlink>
        <a:srgbClr val="FCC77E"/>
      </a:folHlink>
    </a:clrScheme>
    <a:fontScheme name="Берлин">
      <a:majorFont>
        <a:latin typeface="Trebuchet MS" panose="020B0603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Берлин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0000"/>
                <a:lumMod val="11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6000"/>
                <a:shade val="100000"/>
                <a:hueMod val="270000"/>
                <a:satMod val="200000"/>
                <a:lumMod val="128000"/>
              </a:schemeClr>
            </a:gs>
            <a:gs pos="50000">
              <a:schemeClr val="phClr">
                <a:shade val="100000"/>
                <a:hueMod val="100000"/>
                <a:satMod val="110000"/>
                <a:lumMod val="130000"/>
              </a:schemeClr>
            </a:gs>
            <a:gs pos="100000">
              <a:schemeClr val="phClr">
                <a:shade val="78000"/>
                <a:hueMod val="44000"/>
                <a:satMod val="200000"/>
                <a:lumMod val="69000"/>
              </a:schemeClr>
            </a:gs>
          </a:gsLst>
          <a:lin ang="252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erlin" id="{7B5DBA9E-B069-418E-9360-A61BDD0615A4}" vid="{C0CBE056-4EF4-4D92-969E-947779DA7AA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Берлин</Template>
  <TotalTime>392</TotalTime>
  <Words>773</Words>
  <Application>Microsoft Office PowerPoint</Application>
  <PresentationFormat>Широкоэкранный</PresentationFormat>
  <Paragraphs>54</Paragraphs>
  <Slides>15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9" baseType="lpstr">
      <vt:lpstr>Arial</vt:lpstr>
      <vt:lpstr>Bahnschrift SemiBold Condensed</vt:lpstr>
      <vt:lpstr>Trebuchet MS</vt:lpstr>
      <vt:lpstr>Берлин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Справочно-информационный фонд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Гетман</dc:creator>
  <cp:lastModifiedBy>Гетман</cp:lastModifiedBy>
  <cp:revision>45</cp:revision>
  <dcterms:created xsi:type="dcterms:W3CDTF">2024-12-03T06:52:39Z</dcterms:created>
  <dcterms:modified xsi:type="dcterms:W3CDTF">2025-01-14T13:46:08Z</dcterms:modified>
</cp:coreProperties>
</file>