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2" r:id="rId4"/>
    <p:sldId id="258" r:id="rId5"/>
    <p:sldId id="259" r:id="rId6"/>
    <p:sldId id="280" r:id="rId7"/>
    <p:sldId id="281" r:id="rId8"/>
    <p:sldId id="263" r:id="rId9"/>
    <p:sldId id="264" r:id="rId10"/>
    <p:sldId id="265" r:id="rId11"/>
    <p:sldId id="290" r:id="rId12"/>
    <p:sldId id="283" r:id="rId13"/>
    <p:sldId id="269" r:id="rId14"/>
    <p:sldId id="274" r:id="rId15"/>
    <p:sldId id="284" r:id="rId16"/>
    <p:sldId id="287" r:id="rId17"/>
    <p:sldId id="276" r:id="rId18"/>
    <p:sldId id="286" r:id="rId19"/>
    <p:sldId id="291" r:id="rId20"/>
    <p:sldId id="289" r:id="rId21"/>
  </p:sldIdLst>
  <p:sldSz cx="9144000" cy="6858000" type="screen4x3"/>
  <p:notesSz cx="6797675" cy="9928225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Georgia" pitchFamily="18" charset="0"/>
      <p:regular r:id="rId28"/>
      <p:bold r:id="rId29"/>
      <p:italic r:id="rId30"/>
      <p:boldItalic r:id="rId31"/>
    </p:embeddedFont>
    <p:embeddedFont>
      <p:font typeface="Lora Medium" charset="-52"/>
      <p:regular r:id="rId32"/>
      <p:bold r:id="rId33"/>
      <p:italic r:id="rId34"/>
      <p:boldItalic r:id="rId35"/>
    </p:embeddedFont>
    <p:embeddedFont>
      <p:font typeface="Lora" charset="-52"/>
      <p:regular r:id="rId36"/>
      <p:bold r:id="rId37"/>
      <p:italic r:id="rId38"/>
      <p:boldItalic r:id="rId39"/>
    </p:embeddedFont>
    <p:embeddedFont>
      <p:font typeface="Oswald" charset="-52"/>
      <p:regular r:id="rId40"/>
      <p:bold r:id="rId41"/>
    </p:embeddedFont>
    <p:embeddedFont>
      <p:font typeface="Tahoma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026C3B-89D4-4B21-926F-469B099BE64E}">
          <p14:sldIdLst>
            <p14:sldId id="256"/>
            <p14:sldId id="257"/>
            <p14:sldId id="282"/>
            <p14:sldId id="258"/>
            <p14:sldId id="259"/>
            <p14:sldId id="280"/>
            <p14:sldId id="281"/>
            <p14:sldId id="263"/>
            <p14:sldId id="264"/>
            <p14:sldId id="265"/>
            <p14:sldId id="290"/>
            <p14:sldId id="283"/>
            <p14:sldId id="269"/>
            <p14:sldId id="274"/>
            <p14:sldId id="284"/>
            <p14:sldId id="287"/>
            <p14:sldId id="276"/>
            <p14:sldId id="286"/>
            <p14:sldId id="291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6F"/>
    <a:srgbClr val="00206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6CD052-8965-4A92-A76A-A42449F9A9D4}">
  <a:tblStyle styleId="{4F6CD052-8965-4A92-A76A-A42449F9A9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91" d="100"/>
          <a:sy n="91" d="100"/>
        </p:scale>
        <p:origin x="-121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42161799872875"/>
          <c:y val="4.3437605962258409E-2"/>
          <c:w val="0.70185732287055824"/>
          <c:h val="0.8579495415110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1268802</c:v>
                </c:pt>
                <c:pt idx="1">
                  <c:v>1377747</c:v>
                </c:pt>
                <c:pt idx="2">
                  <c:v>1500197</c:v>
                </c:pt>
                <c:pt idx="3">
                  <c:v>1638636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032548296090964E-2"/>
                  <c:y val="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41248422306448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04298611629672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358648674737414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190202</c:v>
                </c:pt>
                <c:pt idx="1">
                  <c:v>223615</c:v>
                </c:pt>
                <c:pt idx="2">
                  <c:v>180395</c:v>
                </c:pt>
                <c:pt idx="3">
                  <c:v>180645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94912"/>
        <c:axId val="56689024"/>
      </c:barChart>
      <c:catAx>
        <c:axId val="518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Oswald" charset="-52"/>
              </a:defRPr>
            </a:pPr>
            <a:endParaRPr lang="ru-RU"/>
          </a:p>
        </c:txPr>
        <c:crossAx val="56689024"/>
        <c:crosses val="autoZero"/>
        <c:auto val="1"/>
        <c:lblAlgn val="ctr"/>
        <c:lblOffset val="100"/>
        <c:noMultiLvlLbl val="0"/>
      </c:catAx>
      <c:valAx>
        <c:axId val="56689024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5189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630676737193837E-3"/>
          <c:y val="0.21629924433772288"/>
          <c:w val="0.21140194949099222"/>
          <c:h val="0.50520367540717193"/>
        </c:manualLayout>
      </c:layout>
      <c:overlay val="0"/>
      <c:txPr>
        <a:bodyPr/>
        <a:lstStyle/>
        <a:p>
          <a:pPr>
            <a:defRPr sz="2000">
              <a:latin typeface="Oswald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94621795599911"/>
          <c:y val="6.6497862586743671E-3"/>
          <c:w val="0.56270535581242176"/>
          <c:h val="0.57588088577941388"/>
        </c:manualLayout>
      </c:layout>
      <c:pie3DChart>
        <c:varyColors val="1"/>
        <c:ser>
          <c:idx val="0"/>
          <c:order val="0"/>
          <c:spPr>
            <a:solidFill>
              <a:srgbClr val="0099CC"/>
            </a:solidFill>
            <a:ln w="7209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rgbClr val="6666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66FF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00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0C0C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explosion val="39"/>
            <c:spPr>
              <a:solidFill>
                <a:srgbClr val="FF00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explosion val="29"/>
            <c:spPr>
              <a:solidFill>
                <a:srgbClr val="00FF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explosion val="0"/>
            <c:spPr>
              <a:solidFill>
                <a:srgbClr val="FFCC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7507296595127095E-2"/>
                  <c:y val="-0.19823235607978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32053380711044E-2"/>
                  <c:y val="-2.7751855521371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24032610864973E-3"/>
                  <c:y val="-2.1122477337391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08657032218345E-2"/>
                  <c:y val="-2.0825919938815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275664363773023E-3"/>
                  <c:y val="3.37109384505744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50300008741385E-3"/>
                  <c:y val="1.9501555683023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860496495602907E-3"/>
                  <c:y val="7.60800264205384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194085861801925E-2"/>
                  <c:y val="2.0859392575928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317579667991818E-2"/>
                  <c:y val="1.3384505744728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4083930399181167"/>
                  <c:y val="0.61442006269592475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Oswald" charset="-52"/>
                      </a:rPr>
                      <a:t>2,9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56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Oswald" charset="-52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Налог на прибыль </c:v>
                </c:pt>
                <c:pt idx="2">
                  <c:v>УСН</c:v>
                </c:pt>
                <c:pt idx="3">
                  <c:v>Патентная система</c:v>
                </c:pt>
                <c:pt idx="4">
                  <c:v>ЕСХН</c:v>
                </c:pt>
                <c:pt idx="5">
                  <c:v>Аренда земли</c:v>
                </c:pt>
                <c:pt idx="6">
                  <c:v>Госпошлина</c:v>
                </c:pt>
                <c:pt idx="7">
                  <c:v>Прочие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52</c:v>
                </c:pt>
                <c:pt idx="1">
                  <c:v>7.2</c:v>
                </c:pt>
                <c:pt idx="2">
                  <c:v>19.600000000000001</c:v>
                </c:pt>
                <c:pt idx="3">
                  <c:v>3.9</c:v>
                </c:pt>
                <c:pt idx="4">
                  <c:v>1.4</c:v>
                </c:pt>
                <c:pt idx="5">
                  <c:v>9.6</c:v>
                </c:pt>
                <c:pt idx="6">
                  <c:v>1</c:v>
                </c:pt>
                <c:pt idx="7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162694349585771"/>
          <c:y val="8.6343665742664277E-2"/>
          <c:w val="0.15539825145577224"/>
          <c:h val="0.39196724106359199"/>
        </c:manualLayout>
      </c:layout>
      <c:overlay val="0"/>
      <c:spPr>
        <a:noFill/>
        <a:ln w="14420">
          <a:noFill/>
        </a:ln>
      </c:spPr>
      <c:txPr>
        <a:bodyPr/>
        <a:lstStyle/>
        <a:p>
          <a:pPr>
            <a:defRPr sz="1421" b="1" i="0" u="none" strike="noStrike" baseline="0">
              <a:solidFill>
                <a:srgbClr val="000000"/>
              </a:solidFill>
              <a:latin typeface="Oswald" charset="-52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6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6796143780017153E-2"/>
                  <c:y val="-3.23562537926472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517325943747598E-2"/>
                  <c:y val="2.7423667367087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93410386095534E-3"/>
                  <c:y val="3.4075522234857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252301656828656E-3"/>
                  <c:y val="4.70005522250457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69.8</c:v>
                </c:pt>
                <c:pt idx="1">
                  <c:v>10</c:v>
                </c:pt>
                <c:pt idx="2">
                  <c:v>18.399999999999999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481273938596989"/>
          <c:y val="0.19398396831409628"/>
          <c:w val="0.28639294707995405"/>
          <c:h val="0.518742060788426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23108704507867E-2"/>
          <c:y val="1.6097050916877343E-3"/>
          <c:w val="0.51942658545185805"/>
          <c:h val="0.81675710921813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explosion val="10"/>
          </c:dPt>
          <c:dLbls>
            <c:dLbl>
              <c:idx val="0"/>
              <c:layout>
                <c:manualLayout>
                  <c:x val="-1.2750797415424059E-2"/>
                  <c:y val="-7.942212379345077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75614142712001E-2"/>
                  <c:y val="5.294808252896719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131980504581617E-2"/>
                  <c:y val="6.353769903476072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582465072318852E-2"/>
                  <c:y val="0.129722802195969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120430258151671"/>
                  <c:y val="5.559527819839771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Прочие</c:v>
                </c:pt>
                <c:pt idx="2">
                  <c:v>Национальная экономика</c:v>
                </c:pt>
                <c:pt idx="3">
                  <c:v>Национальная безопасность</c:v>
                </c:pt>
                <c:pt idx="4">
                  <c:v>ЖКХ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3088844.1</c:v>
                </c:pt>
                <c:pt idx="1">
                  <c:v>317965.3</c:v>
                </c:pt>
                <c:pt idx="2">
                  <c:v>70037.600000000006</c:v>
                </c:pt>
                <c:pt idx="3">
                  <c:v>52548.6</c:v>
                </c:pt>
                <c:pt idx="4">
                  <c:v>106600.9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52637907020647"/>
          <c:y val="1.5553395014375198E-2"/>
          <c:w val="0.37107264511762295"/>
          <c:h val="0.961225535484387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45412850889643E-2"/>
          <c:y val="1.7298556942315635E-2"/>
          <c:w val="0.93478009172804277"/>
          <c:h val="0.88021148215553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3933.1</c:v>
                </c:pt>
                <c:pt idx="1">
                  <c:v>3636</c:v>
                </c:pt>
                <c:pt idx="2">
                  <c:v>3413.7</c:v>
                </c:pt>
                <c:pt idx="3">
                  <c:v>3418.1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71168"/>
        <c:axId val="75272960"/>
      </c:barChart>
      <c:catAx>
        <c:axId val="752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272960"/>
        <c:crosses val="autoZero"/>
        <c:auto val="1"/>
        <c:lblAlgn val="ctr"/>
        <c:lblOffset val="100"/>
        <c:noMultiLvlLbl val="0"/>
      </c:catAx>
      <c:valAx>
        <c:axId val="75272960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7527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45663026688791E-2"/>
          <c:y val="2.9382306929639366E-2"/>
          <c:w val="0.79085433159756446"/>
          <c:h val="0.87052182724717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2634884.7000000002</c:v>
                </c:pt>
                <c:pt idx="1">
                  <c:v>2690026.4</c:v>
                </c:pt>
                <c:pt idx="2">
                  <c:v>2455707.1</c:v>
                </c:pt>
                <c:pt idx="3">
                  <c:v>2480015.7999999998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04865409219764E-2"/>
                  <c:y val="-6.48713049718849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59322082492627E-2"/>
                  <c:y val="-7.822673658663364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626321089771388E-2"/>
                  <c:y val="-6.410702306011856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47657070361356E-2"/>
                  <c:y val="-5.100616182076038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_(* #,##0.00_);_(* \(#,##0.00\);_(* "-"??_);_(@_)</c:formatCode>
                <c:ptCount val="4"/>
                <c:pt idx="0">
                  <c:v>342424.6</c:v>
                </c:pt>
                <c:pt idx="1">
                  <c:v>172418.6</c:v>
                </c:pt>
                <c:pt idx="2">
                  <c:v>193080.6</c:v>
                </c:pt>
                <c:pt idx="3">
                  <c:v>169925.3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514656077640117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92323075213866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247657070361356E-2"/>
                  <c:y val="-1.208162842847115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58325060656343E-2"/>
                  <c:y val="2.416325685694248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_(* #,##0.00_);_(* \(#,##0.00\);_(* "-"??_);_(@_)</c:formatCode>
                <c:ptCount val="4"/>
                <c:pt idx="0">
                  <c:v>178665.3</c:v>
                </c:pt>
                <c:pt idx="1">
                  <c:v>133970.20000000001</c:v>
                </c:pt>
                <c:pt idx="2">
                  <c:v>120978.3</c:v>
                </c:pt>
                <c:pt idx="3">
                  <c:v>107672.2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_(* #,##0.00_);_(* \(#,##0.00\);_(* "-"??_);_(@_)</c:formatCode>
                <c:ptCount val="4"/>
                <c:pt idx="0">
                  <c:v>2000</c:v>
                </c:pt>
                <c:pt idx="1">
                  <c:v>50000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116650121312687E-3"/>
                  <c:y val="-1.602670819956338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9990072787614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893320097050146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47657070361356E-2"/>
                  <c:y val="1.69142797998597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_(* #,##0.00_);_(* \(#,##0.00\);_(* "-"??_);_(@_)</c:formatCode>
                <c:ptCount val="4"/>
                <c:pt idx="0">
                  <c:v>45880.3</c:v>
                </c:pt>
                <c:pt idx="1">
                  <c:v>42428.9</c:v>
                </c:pt>
                <c:pt idx="2">
                  <c:v>40368.5</c:v>
                </c:pt>
                <c:pt idx="3">
                  <c:v>39620.199999999997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59808"/>
        <c:axId val="51598464"/>
        <c:axId val="0"/>
      </c:bar3DChart>
      <c:catAx>
        <c:axId val="5155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598464"/>
        <c:crosses val="autoZero"/>
        <c:auto val="1"/>
        <c:lblAlgn val="ctr"/>
        <c:lblOffset val="100"/>
        <c:noMultiLvlLbl val="0"/>
      </c:catAx>
      <c:valAx>
        <c:axId val="5159846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5155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47068246897294"/>
          <c:y val="5.6307428165681551E-2"/>
          <c:w val="0.2816846515261745"/>
          <c:h val="0.593226042693312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0.18167764272690523"/>
                  <c:y val="-5.3552899423492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44424849153082E-2"/>
                  <c:y val="-0.256575772448197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3270036.4</c:v>
                </c:pt>
                <c:pt idx="1">
                  <c:v>365960.1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02831244707632"/>
          <c:y val="0.10246721341731001"/>
          <c:w val="0.3887145125798348"/>
          <c:h val="0.76790441616117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2669990072787614E-2"/>
                  <c:y val="-0.2138477669147872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378664019410029E-2"/>
                  <c:y val="0.1212538884568381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8315653099476429E-2"/>
                  <c:y val="0.1124354238417953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8228315133443943E-2"/>
                  <c:y val="7.936618153538495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098564317226402"/>
                  <c:y val="5.291078769025672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236430719167405"/>
                  <c:y val="3.9683090767692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667497518196903"/>
                  <c:y val="4.409232307521378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525264217954279"/>
                  <c:y val="4.629693922897455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9.8140977167411506E-2"/>
                  <c:y val="3.086462615264970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9563310169837757E-2"/>
                  <c:y val="2.2046161537606934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3917647143148977E-2"/>
                  <c:y val="-3.527385846017109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9.2451645157706486E-2"/>
                  <c:y val="-9.920772691923117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ФОТ с начислениями</c:v>
                </c:pt>
                <c:pt idx="1">
                  <c:v>Коммунальные услуги</c:v>
                </c:pt>
                <c:pt idx="2">
                  <c:v>Охрана учреждений</c:v>
                </c:pt>
                <c:pt idx="3">
                  <c:v>Организация питания </c:v>
                </c:pt>
                <c:pt idx="4">
                  <c:v>Строительство</c:v>
                </c:pt>
                <c:pt idx="5">
                  <c:v>Межбюджетные трансферты</c:v>
                </c:pt>
                <c:pt idx="6">
                  <c:v>Капитальные ремонты учреждений</c:v>
                </c:pt>
                <c:pt idx="7">
                  <c:v>Налоги учреждений</c:v>
                </c:pt>
                <c:pt idx="8">
                  <c:v>ГСМ</c:v>
                </c:pt>
                <c:pt idx="9">
                  <c:v>Модернизация ТЭК</c:v>
                </c:pt>
                <c:pt idx="10">
                  <c:v>Углубленные медосмотры</c:v>
                </c:pt>
                <c:pt idx="11">
                  <c:v>Прочие расходы</c:v>
                </c:pt>
              </c:strCache>
            </c:strRef>
          </c:cat>
          <c:val>
            <c:numRef>
              <c:f>Лист1!$B$2:$B$13</c:f>
              <c:numCache>
                <c:formatCode>_-* #,##0_р_._-;\-* #,##0_р_._-;_-* "-"??_р_._-;_-@_-</c:formatCode>
                <c:ptCount val="12"/>
                <c:pt idx="0">
                  <c:v>814117.8</c:v>
                </c:pt>
                <c:pt idx="1">
                  <c:v>172843.7</c:v>
                </c:pt>
                <c:pt idx="2">
                  <c:v>125154</c:v>
                </c:pt>
                <c:pt idx="3">
                  <c:v>75302</c:v>
                </c:pt>
                <c:pt idx="4">
                  <c:v>60957</c:v>
                </c:pt>
                <c:pt idx="5">
                  <c:v>40966</c:v>
                </c:pt>
                <c:pt idx="6">
                  <c:v>47921.5</c:v>
                </c:pt>
                <c:pt idx="7">
                  <c:v>35114</c:v>
                </c:pt>
                <c:pt idx="8">
                  <c:v>28486</c:v>
                </c:pt>
                <c:pt idx="9">
                  <c:v>10978</c:v>
                </c:pt>
                <c:pt idx="10">
                  <c:v>10100</c:v>
                </c:pt>
                <c:pt idx="11">
                  <c:v>419169.7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703868476979256"/>
          <c:y val="1.4579977224752808E-2"/>
          <c:w val="0.31016031820837109"/>
          <c:h val="0.985420022775247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0.16451</cdr:x>
      <cdr:y>0.55423</cdr:y>
    </cdr:from>
    <cdr:to>
      <cdr:x>0.94468</cdr:x>
      <cdr:y>0.68154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0542" y="4388643"/>
          <a:ext cx="8633754" cy="1008097"/>
        </a:xfrm>
        <a:prstGeom xmlns:a="http://schemas.openxmlformats.org/drawingml/2006/main" prst="upArrowCallout">
          <a:avLst>
            <a:gd name="adj1" fmla="val 218289"/>
            <a:gd name="adj2" fmla="val 155077"/>
            <a:gd name="adj3" fmla="val 30120"/>
            <a:gd name="adj4" fmla="val 67468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u="none" strike="noStrike" baseline="0" dirty="0">
              <a:solidFill>
                <a:srgbClr val="FFFFFF"/>
              </a:solidFill>
              <a:latin typeface="Oswald" charset="-52"/>
              <a:cs typeface="Times New Roman"/>
            </a:rPr>
            <a:t>Основными доходными источниками бюджета являются налог на доходы физлиц, </a:t>
          </a:r>
          <a:r>
            <a:rPr lang="ru-RU" sz="2000" b="1" dirty="0" smtClean="0">
              <a:solidFill>
                <a:srgbClr val="FFFFFF"/>
              </a:solidFill>
              <a:latin typeface="Oswald" charset="-52"/>
              <a:cs typeface="Times New Roman"/>
            </a:rPr>
            <a:t>УСН</a:t>
          </a:r>
          <a:r>
            <a:rPr lang="ru-RU" sz="2000" b="1" i="0" u="none" strike="noStrike" baseline="0" dirty="0" smtClean="0">
              <a:solidFill>
                <a:srgbClr val="FFFFFF"/>
              </a:solidFill>
              <a:latin typeface="Oswald" charset="-52"/>
              <a:cs typeface="Times New Roman"/>
            </a:rPr>
            <a:t> </a:t>
          </a:r>
          <a:r>
            <a:rPr lang="ru-RU" sz="2000" b="1" i="0" u="none" strike="noStrike" baseline="0" dirty="0">
              <a:solidFill>
                <a:srgbClr val="FFFFFF"/>
              </a:solidFill>
              <a:latin typeface="Oswald" charset="-52"/>
              <a:cs typeface="Times New Roman"/>
            </a:rPr>
            <a:t>и аренда земли </a:t>
          </a:r>
          <a:r>
            <a:rPr lang="ru-RU" sz="2000" b="1" i="0" u="none" strike="noStrike" baseline="0" dirty="0" smtClean="0">
              <a:solidFill>
                <a:srgbClr val="FFFFFF"/>
              </a:solidFill>
              <a:latin typeface="Oswald" charset="-52"/>
              <a:cs typeface="Times New Roman"/>
            </a:rPr>
            <a:t>– 83,4 %</a:t>
          </a:r>
          <a:endParaRPr lang="ru-RU" sz="2000" b="1" i="0" u="none" strike="noStrike" baseline="0" dirty="0">
            <a:solidFill>
              <a:srgbClr val="FFFFFF"/>
            </a:solidFill>
            <a:latin typeface="Oswald" charset="-52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825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0.04922</cdr:y>
    </cdr:from>
    <cdr:to>
      <cdr:x>0.14286</cdr:x>
      <cdr:y>0.19688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144016"/>
          <a:ext cx="1224136" cy="43204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Oswald" charset="-52"/>
            </a:rPr>
            <a:t>2023 год</a:t>
          </a:r>
          <a:endParaRPr lang="ru-RU" sz="2000" dirty="0">
            <a:latin typeface="Oswald" charset="-5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CF6E-191B-4704-93A7-71FF2AE8BBB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E706-4870-4830-BDEC-C400C379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8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50906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 anchor="b"/>
          <a:lstStyle>
            <a:lvl1pPr defTabSz="10477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47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0091C08-1A11-47BD-B2A1-54230FF16585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1" rIns="90701" bIns="45351" anchor="b"/>
          <a:lstStyle>
            <a:lvl1pPr defTabSz="91281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0D9C3D2-41FB-444B-9AF9-518A2E4C4A15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</p:spPr>
        <p:txBody>
          <a:bodyPr lIns="90701" tIns="45351" rIns="90701" bIns="45351"/>
          <a:lstStyle/>
          <a:p>
            <a:pPr defTabSz="1033463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7E4C-5A25-45B5-9C41-DC436005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421"/>
            <a:ext cx="11737304" cy="6847579"/>
          </a:xfrm>
          <a:prstGeom prst="rect">
            <a:avLst/>
          </a:prstGeom>
        </p:spPr>
      </p:pic>
      <p:sp>
        <p:nvSpPr>
          <p:cNvPr id="72" name="Google Shape;72;p10"/>
          <p:cNvSpPr txBox="1"/>
          <p:nvPr/>
        </p:nvSpPr>
        <p:spPr>
          <a:xfrm>
            <a:off x="1745275" y="404664"/>
            <a:ext cx="7398725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Oswald" charset="-52"/>
                <a:ea typeface="Oswald"/>
                <a:cs typeface="Times New Roman" panose="02020603050405020304" pitchFamily="18" charset="0"/>
                <a:sym typeface="Oswald"/>
              </a:rPr>
              <a:t>МУНИЦИПАЛЬНОЕ </a:t>
            </a:r>
            <a:r>
              <a:rPr lang="en-US" sz="2400" dirty="0">
                <a:solidFill>
                  <a:schemeClr val="bg1"/>
                </a:solidFill>
                <a:latin typeface="Oswald" charset="-52"/>
                <a:ea typeface="Oswald"/>
                <a:cs typeface="Times New Roman" panose="02020603050405020304" pitchFamily="18" charset="0"/>
                <a:sym typeface="Oswald"/>
              </a:rPr>
              <a:t>ОБРАЗОВАНИЕ</a:t>
            </a:r>
            <a:endParaRPr sz="2400" dirty="0">
              <a:solidFill>
                <a:schemeClr val="bg1"/>
              </a:solidFill>
              <a:latin typeface="Oswald" charset="-52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  <a:latin typeface="Oswald" charset="-52"/>
                <a:ea typeface="Oswald"/>
                <a:cs typeface="Times New Roman" panose="02020603050405020304" pitchFamily="18" charset="0"/>
                <a:sym typeface="Oswald"/>
              </a:rPr>
              <a:t>СЛАВЯНСКИЙ РАЙОН</a:t>
            </a:r>
            <a:endParaRPr sz="5400" dirty="0">
              <a:solidFill>
                <a:schemeClr val="bg1"/>
              </a:solidFill>
              <a:latin typeface="Oswald" charset="-52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-180528" y="2780928"/>
            <a:ext cx="5481148" cy="241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БЮДЖЕ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–202</a:t>
            </a:r>
            <a:r>
              <a:rPr lang="ru-RU" sz="54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endParaRPr sz="54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006F6F"/>
              </a:solidFill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512" y="10421"/>
            <a:ext cx="1745275" cy="22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Общие подходы к формированию расходов бюджета муниципального образования Славянский район</a:t>
            </a:r>
            <a:endParaRPr sz="2600" b="1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marL="965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При планировании объемов расходов бюджета на 2023 год учитываются: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Повышение оплаты труда отдельных категорий работников социальной сферы с учетом сохранения достигнутого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соотношения между уровнем оплаты труда отдельных категорий работников бюджетной сферы и уровнем средней заработной платы в Краснодарском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крае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Индексация с 1 октября 2023 года оплаты труда работников бюджетной сферы, которые не попадают под действие указов Президента Российской Федерации на 4,0 %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Объемы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финансирования, предусмотренные муниципальными программами муниципального образования Славянский район по годам их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реализации</a:t>
            </a:r>
            <a:endParaRPr lang="ru-RU" sz="2000" dirty="0">
              <a:solidFill>
                <a:schemeClr val="tx1"/>
              </a:solidFill>
              <a:latin typeface="Oswald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9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C7E4C-5A25-45B5-9C41-DC43600539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08504" cy="79208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Динамика и структура расходов бюджета муниципального образования Славянский район за 2022- 2025 годы,                        млн</a:t>
            </a: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b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ru-RU" sz="26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35565568"/>
              </p:ext>
            </p:extLst>
          </p:nvPr>
        </p:nvGraphicFramePr>
        <p:xfrm>
          <a:off x="4190436" y="1412776"/>
          <a:ext cx="4968552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794312"/>
              </p:ext>
            </p:extLst>
          </p:nvPr>
        </p:nvGraphicFramePr>
        <p:xfrm>
          <a:off x="0" y="956843"/>
          <a:ext cx="4283968" cy="513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846142" y="1484784"/>
            <a:ext cx="57606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35695" y="2924944"/>
            <a:ext cx="576065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828458" y="3978202"/>
            <a:ext cx="57606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4118633">
            <a:off x="872593" y="1993009"/>
            <a:ext cx="66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Oswald" charset="-52"/>
              </a:rPr>
              <a:t>7,6</a:t>
            </a:r>
            <a:r>
              <a:rPr lang="ru-RU" sz="1050" dirty="0" smtClean="0">
                <a:solidFill>
                  <a:srgbClr val="FF0000"/>
                </a:solidFill>
              </a:rPr>
              <a:t>%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3756177">
            <a:off x="1799361" y="3118545"/>
            <a:ext cx="64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Oswald" charset="-52"/>
              </a:rPr>
              <a:t>-6,1%</a:t>
            </a:r>
            <a:endParaRPr lang="ru-RU" sz="1200" dirty="0">
              <a:solidFill>
                <a:srgbClr val="FF0000"/>
              </a:solidFill>
              <a:latin typeface="Oswald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 rot="21227250">
            <a:off x="2799022" y="380995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Oswald" charset="-52"/>
              </a:rPr>
              <a:t>+0,1%</a:t>
            </a:r>
            <a:endParaRPr lang="ru-RU" sz="1200" dirty="0">
              <a:solidFill>
                <a:srgbClr val="FF0000"/>
              </a:solidFill>
              <a:latin typeface="Oswald" charset="-52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4695" y="916158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3 933,1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97677" y="2420813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3 636,0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39209" y="3368025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3 413,7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60251" y="3352188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3 418,1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68344" y="956843"/>
            <a:ext cx="1224160" cy="410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Oswald" charset="-52"/>
              </a:rPr>
              <a:t>2023 год</a:t>
            </a:r>
            <a:endParaRPr lang="ru-RU" sz="2000" dirty="0">
              <a:latin typeface="Oswald" charset="-52"/>
            </a:endParaRPr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6804248" y="62373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08112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Динамика расходов социально-культурной сферы муниципального образования Славянский район,</a:t>
            </a: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тыс. рублей</a:t>
            </a: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39335"/>
              </p:ext>
            </p:extLst>
          </p:nvPr>
        </p:nvGraphicFramePr>
        <p:xfrm>
          <a:off x="107504" y="1341438"/>
          <a:ext cx="8928992" cy="52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11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9036496" cy="10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26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 бюджетных ассигнований по муниципальным программам и непрограммным направлениям деятельности,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1" name="Google Shape;181;p23"/>
          <p:cNvGraphicFramePr/>
          <p:nvPr>
            <p:extLst>
              <p:ext uri="{D42A27DB-BD31-4B8C-83A1-F6EECF244321}">
                <p14:modId xmlns:p14="http://schemas.microsoft.com/office/powerpoint/2010/main" val="1765145016"/>
              </p:ext>
            </p:extLst>
          </p:nvPr>
        </p:nvGraphicFramePr>
        <p:xfrm>
          <a:off x="107504" y="1268762"/>
          <a:ext cx="8728493" cy="228580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312368"/>
                <a:gridCol w="1296144"/>
                <a:gridCol w="1434165"/>
                <a:gridCol w="1342092"/>
                <a:gridCol w="1343724"/>
              </a:tblGrid>
              <a:tr h="374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РАСХОДЫ, 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3 933 095,8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3 635 996,5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3 413 695,8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3 418 109,7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24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реализацию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программ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3 547 539,6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3 270 036,4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2 990 175,9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2 935 667,0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Непрограммные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385 556,2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365 960,1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373 519,9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382 442,7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Условно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утвержд</a:t>
                      </a:r>
                      <a:r>
                        <a:rPr lang="ru-RU" sz="2000" i="0" u="none" strike="noStrike" cap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енные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50 000,0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100 000,0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54231839"/>
              </p:ext>
            </p:extLst>
          </p:nvPr>
        </p:nvGraphicFramePr>
        <p:xfrm>
          <a:off x="323528" y="3717032"/>
          <a:ext cx="8568952" cy="278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6732240" y="6237312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42493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ts val="1600"/>
              <a:buFont typeface="Tahoma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Осуществление капитальных вложений в объекты муниципальной собственности,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89348"/>
              </p:ext>
            </p:extLst>
          </p:nvPr>
        </p:nvGraphicFramePr>
        <p:xfrm>
          <a:off x="323528" y="1340768"/>
          <a:ext cx="8712968" cy="5086132"/>
        </p:xfrm>
        <a:graphic>
          <a:graphicData uri="http://schemas.openxmlformats.org/drawingml/2006/table">
            <a:tbl>
              <a:tblPr firstRow="1" bandRow="1">
                <a:tableStyleId>{4F6CD052-8965-4A92-A76A-A42449F9A9D4}</a:tableStyleId>
              </a:tblPr>
              <a:tblGrid>
                <a:gridCol w="5489874"/>
                <a:gridCol w="1083528"/>
                <a:gridCol w="1083528"/>
                <a:gridCol w="117209"/>
                <a:gridCol w="938829"/>
              </a:tblGrid>
              <a:tr h="435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объекта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2023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г.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2024 г.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2025 г. 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Бюджетные инвестиции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 в объекты капитального строительства, всего, в том числе </a:t>
                      </a:r>
                      <a:endParaRPr lang="ru-RU" sz="20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459 879,5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84 854,0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50 957,1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7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Социальная политика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Приобретение жилых помещений в рамках программы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«Дети Кубани»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56 982,2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41 441,6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25 901,0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Приобретение жилых помещений в муниципальную собственность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12 000,0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10 000,0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10 000,0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97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Физическая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культура и спорт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65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Строительство универсального спортивного комплекса по адресу: Славянский район, ст. Петровская, ул. </a:t>
                      </a:r>
                      <a:r>
                        <a:rPr lang="ru-RU" sz="2000" dirty="0" err="1" smtClean="0">
                          <a:latin typeface="Oswald" charset="-52"/>
                        </a:rPr>
                        <a:t>Пимоненко</a:t>
                      </a:r>
                      <a:r>
                        <a:rPr lang="ru-RU" sz="2000" dirty="0" smtClean="0">
                          <a:latin typeface="Oswald" charset="-52"/>
                        </a:rPr>
                        <a:t>, 63а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8 256,0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70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Строительство зала бокса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24 000,0</a:t>
                      </a: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13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ru-RU" sz="2600" b="1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Осуществление капитальных вложений в объекты муниципальной собственности, тыс. рублей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79774"/>
              </p:ext>
            </p:extLst>
          </p:nvPr>
        </p:nvGraphicFramePr>
        <p:xfrm>
          <a:off x="467545" y="908723"/>
          <a:ext cx="8568952" cy="5861391"/>
        </p:xfrm>
        <a:graphic>
          <a:graphicData uri="http://schemas.openxmlformats.org/drawingml/2006/table">
            <a:tbl>
              <a:tblPr firstRow="1" bandRow="1">
                <a:tableStyleId>{4F6CD052-8965-4A92-A76A-A42449F9A9D4}</a:tableStyleId>
              </a:tblPr>
              <a:tblGrid>
                <a:gridCol w="5544615"/>
                <a:gridCol w="998038"/>
                <a:gridCol w="154090"/>
                <a:gridCol w="864095"/>
                <a:gridCol w="148112"/>
                <a:gridCol w="860002"/>
              </a:tblGrid>
              <a:tr h="617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u="none" strike="noStrike" cap="none" noProof="0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Строительство многофункциональной спортивно-игровой площадки МБОУ СОШ № 56 п. Рисовый</a:t>
                      </a:r>
                      <a:endParaRPr lang="ru-RU" sz="1800" b="0" i="0" u="none" strike="noStrike" cap="none" noProof="0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dirty="0">
                        <a:latin typeface="Oswald" charset="-5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15 056,1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R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8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424">
                <a:tc gridSpan="6"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Oswald" charset="-52"/>
                        </a:rPr>
                        <a:t>Строительство</a:t>
                      </a:r>
                      <a:r>
                        <a:rPr lang="ru-RU" sz="1800" baseline="0" dirty="0" smtClean="0">
                          <a:latin typeface="Oswald" charset="-52"/>
                        </a:rPr>
                        <a:t> спортивно-туристической площадки,                       782,7               -               -                          стадион им. Н. П. Бурлака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2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Образование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21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Oswald" charset="-52"/>
                        </a:rPr>
                        <a:t>Строительство детского сада на 320 мест в г. Славянск-на-Кубани в границ улиц Щорса, Казачья, Проточная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287 213,4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12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Здравоохранение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9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Oswald" charset="-52"/>
                        </a:rPr>
                        <a:t>Строительство офиса врача общей практики в х. </a:t>
                      </a:r>
                      <a:r>
                        <a:rPr lang="ru-RU" sz="1800" dirty="0" err="1" smtClean="0">
                          <a:latin typeface="Oswald" charset="-52"/>
                        </a:rPr>
                        <a:t>Галицын</a:t>
                      </a:r>
                      <a:endParaRPr lang="ru-RU" sz="1800" dirty="0" smtClean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50 000,0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12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Жилищно-коммунальное хозяйство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2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Строительство (реконструкция, техническое перевооружение) объектов теплоснабжения населения (модернизация котельных № 37, № 40)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37 896,2  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     -  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427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Строительство, реконструкция, модернизация, техническое перевооружение объектов теплоснабжения и горячего водоснабжения, переданных по концессионному соглашению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5 000,0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618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Рекультивация земельных участков, находящихся в муниципальной собственности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1 349,0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4 412,4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466925" y="166675"/>
            <a:ext cx="82296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700"/>
            </a:pP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 бюджетных ассигнований</a:t>
            </a:r>
            <a:b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по непрограммным направлениям деятельности, </a:t>
            </a:r>
            <a:b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тыс. рублей</a:t>
            </a:r>
            <a:endParaRPr sz="22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0" name="Google Shape;260;p29"/>
          <p:cNvGraphicFramePr/>
          <p:nvPr>
            <p:extLst>
              <p:ext uri="{D42A27DB-BD31-4B8C-83A1-F6EECF244321}">
                <p14:modId xmlns:p14="http://schemas.microsoft.com/office/powerpoint/2010/main" val="85353286"/>
              </p:ext>
            </p:extLst>
          </p:nvPr>
        </p:nvGraphicFramePr>
        <p:xfrm>
          <a:off x="467546" y="1484781"/>
          <a:ext cx="8424935" cy="5112572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729136"/>
                <a:gridCol w="1173950"/>
                <a:gridCol w="1104894"/>
                <a:gridCol w="1243005"/>
                <a:gridCol w="1173950"/>
              </a:tblGrid>
              <a:tr h="4914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1800" b="1" i="0" u="none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2022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2023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2024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2025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всего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933 095,8  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3 635 996,5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3 413 695,8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3 418 109,7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33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непрограммным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направлениям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endParaRPr lang="ru-RU" sz="1800" i="0" u="none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endParaRPr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385 556,2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365 960,1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373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519,9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382 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442,7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Общегосударственные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234 061,0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222 473,7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241 777,7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250 701,4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оборона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1 879,7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332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безопасность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и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правоохранительная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деятельность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10 505,9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экономика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27 115,7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28 227,5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28 290,9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28 315,2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Жилищно-коммунальное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хозяйство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35 459,1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62 355,7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50 548,1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50 522,9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Образование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45 374,7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44 313,0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44 313,0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44 313,0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Социальная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политика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31 160,1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Lora"/>
                        </a:rPr>
                        <a:t>Условно-утвержденные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Lor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Lora"/>
                        </a:rPr>
                        <a:t>расходы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50 000,0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100 000,0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04248" y="638175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5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466925" y="333975"/>
            <a:ext cx="82200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Обязательства муниципального образования Славянский район,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8" name="Google Shape;268;p30"/>
          <p:cNvGraphicFramePr/>
          <p:nvPr>
            <p:extLst>
              <p:ext uri="{D42A27DB-BD31-4B8C-83A1-F6EECF244321}">
                <p14:modId xmlns:p14="http://schemas.microsoft.com/office/powerpoint/2010/main" val="4229516592"/>
              </p:ext>
            </p:extLst>
          </p:nvPr>
        </p:nvGraphicFramePr>
        <p:xfrm>
          <a:off x="250825" y="1412776"/>
          <a:ext cx="8640750" cy="4789041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745111"/>
                <a:gridCol w="1152128"/>
                <a:gridCol w="1224161"/>
                <a:gridCol w="1152103"/>
                <a:gridCol w="1367247"/>
              </a:tblGrid>
              <a:tr h="7986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 </a:t>
                      </a:r>
                      <a:r>
                        <a:rPr lang="en-US" sz="2000" b="1" i="0" u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9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Объем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муниципального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долга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всего (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конец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отчетного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периода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150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307,2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150 307,2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150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307,2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90 230,4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98918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бюджетные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кредиты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других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бюджетов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120 307,2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120 307,2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120 307,2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90 230,4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770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кредиты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кредитных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организаций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7788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муниципальные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гарантии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30 00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  <a:tabLst/>
                        <a:defRPr/>
                      </a:pPr>
                      <a:endParaRPr lang="ru-RU" sz="2000" i="0" u="none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30 000,0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30 00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237312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16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Oswald" charset="-52"/>
              </a:rPr>
              <a:t>Дотации на выравнивание бюджетной обеспеченности поселений в 2023 году 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проекте решения о бюджете на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год предусмотрены в сумме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31 200,0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 тыс. рублей. Различие между наиболее и наименее обеспеченными поселениями сокращено в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1,04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раза</a:t>
            </a:r>
            <a:r>
              <a:rPr lang="ru-RU" sz="2000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8280919" cy="448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65"/>
            <a:ext cx="9036496" cy="893355"/>
          </a:xfrm>
        </p:spPr>
        <p:txBody>
          <a:bodyPr/>
          <a:lstStyle/>
          <a:p>
            <a:pPr>
              <a:buClr>
                <a:schemeClr val="dk1"/>
              </a:buClr>
              <a:buSzPts val="2400"/>
            </a:pPr>
            <a:r>
              <a:rPr lang="ru-RU" sz="2600" b="1" dirty="0">
                <a:solidFill>
                  <a:srgbClr val="006F6F"/>
                </a:solidFill>
                <a:latin typeface="Oswald"/>
                <a:ea typeface="Oswald"/>
                <a:cs typeface="Oswald"/>
              </a:rPr>
              <a:t>Структура расходов за счет средств местного бюджета муниципального образования Славянский 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</a:rPr>
              <a:t>район, тыс. рублей</a:t>
            </a:r>
            <a:endParaRPr lang="ru-RU" sz="2600" b="1" dirty="0">
              <a:solidFill>
                <a:srgbClr val="006F6F"/>
              </a:solidFill>
              <a:latin typeface="Oswald"/>
              <a:ea typeface="Oswald"/>
              <a:cs typeface="Oswald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04664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C7E4C-5A25-45B5-9C41-DC436005396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876256" y="62373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18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308750" y="273025"/>
            <a:ext cx="8580550" cy="1329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При составлении проекта б</a:t>
            </a:r>
            <a:r>
              <a:rPr lang="en-US" sz="2600" b="1" dirty="0" err="1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юджет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муниципального образования Славянский район </a:t>
            </a:r>
            <a:r>
              <a:rPr lang="en-US" sz="2600" b="1" dirty="0" err="1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плановый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период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и 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годов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учтены:</a:t>
            </a:r>
            <a:endParaRPr sz="1600" b="1" dirty="0">
              <a:solidFill>
                <a:srgbClr val="005E5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251520" y="1623927"/>
            <a:ext cx="8591700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Указ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Президента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от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07.05.2018 № 204 «О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национальных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целях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и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стратегических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задачах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развития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период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до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2024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года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»</a:t>
            </a:r>
            <a:endParaRPr lang="ru-RU" sz="2000" dirty="0">
              <a:solidFill>
                <a:srgbClr val="162E45"/>
              </a:solidFill>
              <a:latin typeface="Oswald" charset="-52"/>
              <a:ea typeface="Lora Medium"/>
              <a:cs typeface="Lora Medium"/>
              <a:sym typeface="Lora Medium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Указ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Президента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от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21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.0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7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.20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№ 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47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4 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«О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национальных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целях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развития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период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до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30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года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»</a:t>
            </a:r>
            <a:endParaRPr lang="ru-RU" sz="2000" dirty="0" smtClean="0">
              <a:solidFill>
                <a:srgbClr val="162E45"/>
              </a:solidFill>
              <a:latin typeface="Oswald" charset="-52"/>
              <a:ea typeface="Lora Medium"/>
              <a:cs typeface="Lora Medium"/>
              <a:sym typeface="Lora Medium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Основные направления бюджетной и налоговой политики муниципального образования Славянский район на 2023 год и плановый период 2024-2025 годов</a:t>
            </a: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Прогноз социально-экономического развития муниципального образования Славянский район на 2023 год и плановый период 2024-2025 годов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Муниципальные программы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муниципального образования Славянский район</a:t>
            </a:r>
          </a:p>
          <a:p>
            <a:pPr marL="342900" lvl="0" indent="-342900" algn="just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Положение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«О бюджетном процессе в муниципальном образовании Славянский район»,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с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учетом приоритетов государственной политики, определенных основными направлениями налоговой и бюджетной политики Российской Федерации на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2023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 и плановый период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2024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и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2025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229600" cy="1371600"/>
          </a:xfrm>
        </p:spPr>
        <p:txBody>
          <a:bodyPr/>
          <a:lstStyle/>
          <a:p>
            <a:r>
              <a:rPr lang="ru-RU" sz="7000" dirty="0" smtClean="0">
                <a:solidFill>
                  <a:schemeClr val="bg1"/>
                </a:solidFill>
                <a:latin typeface="Oswald" charset="-52"/>
              </a:rPr>
              <a:t>Благодарю за внимание</a:t>
            </a:r>
            <a:endParaRPr lang="ru-RU" sz="7000" dirty="0">
              <a:solidFill>
                <a:schemeClr val="bg1"/>
              </a:solidFill>
              <a:latin typeface="Oswa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2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251520" y="1705359"/>
            <a:ext cx="8727850" cy="453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мер, направленных на устойчивое социаль</a:t>
            </a: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но-экономическое развитие муниципального образования Славянский район</a:t>
            </a:r>
            <a:r>
              <a:rPr lang="en-US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ru-RU" i="0" strike="noStrike" cap="none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населения доступными и качественными муниципальными услугами, социальными гарантиями, создание благоприятных и комфортных условий для проживания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Создание условий для дальнейшего развития экономического потенциала Славянского района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сбалансированности и устойчивости бюджета муниципального образования Славянский район и бюджетов поселений Славянского района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Oswald" charset="-52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Oswald" charset="-52"/>
              </a:rPr>
              <a:t>рганизация </a:t>
            </a:r>
            <a:r>
              <a:rPr lang="ru-RU" dirty="0">
                <a:solidFill>
                  <a:schemeClr val="tx1"/>
                </a:solidFill>
                <a:latin typeface="Oswald" charset="-52"/>
              </a:rPr>
              <a:t>работы по увеличению поступлений налоговых и неналоговых доходов в консолидированный бюджет района за счет повышения качества администрирования доходов и собираемости налогов, а также эффективного использования муниципального имущества</a:t>
            </a:r>
            <a:endParaRPr lang="ru-RU" i="0" strike="noStrike" cap="none" dirty="0" smtClean="0">
              <a:solidFill>
                <a:schemeClr val="tx1"/>
              </a:solidFill>
              <a:latin typeface="Oswald" charset="-52"/>
              <a:ea typeface="Oswald"/>
              <a:cs typeface="Oswald"/>
              <a:sym typeface="Oswald"/>
            </a:endParaRPr>
          </a:p>
          <a:p>
            <a:pPr marL="59055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endParaRPr lang="ru-RU" i="0" strike="noStrike" cap="none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swald"/>
              <a:buChar char="■"/>
            </a:pPr>
            <a:endParaRPr lang="ru-RU" sz="22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136108" y="417950"/>
            <a:ext cx="6948264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цели и задачи </a:t>
            </a:r>
            <a:r>
              <a:rPr lang="en-US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бюджетной и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налоговой политики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sz="2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5397"/>
            <a:ext cx="1239019" cy="15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60432" y="6381328"/>
            <a:ext cx="51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2"/>
          <p:cNvGraphicFramePr/>
          <p:nvPr>
            <p:extLst>
              <p:ext uri="{D42A27DB-BD31-4B8C-83A1-F6EECF244321}">
                <p14:modId xmlns:p14="http://schemas.microsoft.com/office/powerpoint/2010/main" val="202242172"/>
              </p:ext>
            </p:extLst>
          </p:nvPr>
        </p:nvGraphicFramePr>
        <p:xfrm>
          <a:off x="361301" y="1484785"/>
          <a:ext cx="8632982" cy="4851959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123184"/>
                <a:gridCol w="1207236"/>
                <a:gridCol w="1473586"/>
                <a:gridCol w="1472488"/>
                <a:gridCol w="1356488"/>
              </a:tblGrid>
              <a:tr h="41970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показателя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lang="ru-RU" sz="2000" b="1" i="0" u="none" strike="noStrike" cap="none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 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Плановый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период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sz="1600" b="1" dirty="0">
                        <a:solidFill>
                          <a:schemeClr val="tx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0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Доходы,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3 815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325,1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3 635 996,5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3 413 695,8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3 448 186,5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207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   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Налоговые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неналоговые</a:t>
                      </a:r>
                      <a:r>
                        <a:rPr lang="ru-RU" sz="2000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1 459 004,2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1 601 362,0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680 592,0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1 819 281,0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80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2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356 320,9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2 034 634,5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1 733 103,8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1 628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905,5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30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Расходы,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3 933 095,8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3 635 996,5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3 413 695,8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3 418 109,7</a:t>
                      </a: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68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Дефицит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(–)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/</a:t>
                      </a:r>
                      <a:r>
                        <a:rPr lang="ru-RU" sz="2000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профицит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(+)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- 117 770,7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30 076,8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331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Источники финансирования дефицита районного бюджета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  117 770,7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ea typeface="Times New Roman"/>
                        </a:rPr>
                        <a:t>- 30 076,8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Oswald" charset="-52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2"/>
          <p:cNvSpPr txBox="1"/>
          <p:nvPr/>
        </p:nvSpPr>
        <p:spPr>
          <a:xfrm>
            <a:off x="323528" y="61227"/>
            <a:ext cx="8670754" cy="1292621"/>
          </a:xfrm>
          <a:prstGeom prst="rect">
            <a:avLst/>
          </a:prstGeom>
          <a:noFill/>
          <a:ln w="0" cmpd="sng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en-US" sz="2600" b="1" i="0" u="none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параметры 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муниципального образования Славянский район</a:t>
            </a: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-202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тыс. рублей</a:t>
            </a:r>
            <a:r>
              <a:rPr lang="en-US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46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3"/>
          <p:cNvGraphicFramePr/>
          <p:nvPr>
            <p:extLst>
              <p:ext uri="{D42A27DB-BD31-4B8C-83A1-F6EECF244321}">
                <p14:modId xmlns:p14="http://schemas.microsoft.com/office/powerpoint/2010/main" val="3307810462"/>
              </p:ext>
            </p:extLst>
          </p:nvPr>
        </p:nvGraphicFramePr>
        <p:xfrm>
          <a:off x="323528" y="2348880"/>
          <a:ext cx="8452775" cy="3895365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744416"/>
                <a:gridCol w="1152128"/>
                <a:gridCol w="1152128"/>
                <a:gridCol w="1224136"/>
                <a:gridCol w="1179967"/>
              </a:tblGrid>
              <a:tr h="794124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3366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Показатель</a:t>
                      </a:r>
                      <a:endParaRPr sz="2000" b="1" dirty="0">
                        <a:solidFill>
                          <a:srgbClr val="003366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 </a:t>
                      </a:r>
                      <a:r>
                        <a:rPr lang="en-US" sz="2000" b="1" i="0" u="none" strike="noStrike" cap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Прибыль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прибыльных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предприятий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121,4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106,0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107,1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105,3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Темп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роста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фонда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оплаты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труда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                 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114,0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113,6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114,3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114,7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Индекс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потребительских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цен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                  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114,6</a:t>
                      </a: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108,8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105,6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104,0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802"/>
            <a:ext cx="8229600" cy="1371600"/>
          </a:xfrm>
        </p:spPr>
        <p:txBody>
          <a:bodyPr/>
          <a:lstStyle/>
          <a:p>
            <a:pPr algn="l"/>
            <a:r>
              <a:rPr lang="en-US" sz="2600" b="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ru-RU" sz="2600" b="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основу расчетов формирования доходной базы бюджета на 2023 год и плановый период 2024-2025 годов положены:</a:t>
            </a:r>
            <a:endParaRPr lang="ru-RU" sz="2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957392" cy="1368152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макроэкономические показатели Краснодарского края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Прогнозные данные социально-экономического развития района на 2023-2025 годы</a:t>
            </a:r>
            <a:endParaRPr lang="ru-RU" sz="2000" dirty="0">
              <a:latin typeface="Oswald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76010" cy="79216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6F6F"/>
                </a:solidFill>
                <a:effectLst/>
                <a:latin typeface="Oswald" charset="-52"/>
              </a:rPr>
              <a:t>Налоговые и неналоговые доходы районного бюджета на 2023-2025 годы, тыс.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1489445"/>
              </p:ext>
            </p:extLst>
          </p:nvPr>
        </p:nvGraphicFramePr>
        <p:xfrm>
          <a:off x="251520" y="1844824"/>
          <a:ext cx="8784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393132"/>
            <a:ext cx="15121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Доходы всего</a:t>
            </a:r>
            <a:endParaRPr lang="ru-RU" sz="1800" dirty="0">
              <a:latin typeface="Oswald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1395459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1 459 004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376253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1 601 362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1367997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1 680 592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1365615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1 819 281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6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107950" y="4938713"/>
            <a:ext cx="89646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9" tIns="47342" rIns="94689" bIns="47342" anchor="ctr"/>
          <a:lstStyle>
            <a:lvl1pPr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50875" indent="-2508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01713" indent="-2000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03350" indent="-201613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03400" indent="-2000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606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7178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750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322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80000"/>
              <a:defRPr/>
            </a:pPr>
            <a:endParaRPr lang="ru-RU" sz="25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07963"/>
            <a:ext cx="7807647" cy="735012"/>
          </a:xfrm>
          <a:noFill/>
        </p:spPr>
        <p:txBody>
          <a:bodyPr lIns="91424" tIns="45712" rIns="91424" bIns="45712"/>
          <a:lstStyle/>
          <a:p>
            <a:r>
              <a:rPr lang="ru-RU" altLang="ru-RU" sz="2600" b="1" dirty="0" smtClean="0">
                <a:solidFill>
                  <a:srgbClr val="006F6F"/>
                </a:solidFill>
                <a:effectLst/>
                <a:latin typeface="Oswald" charset="-52"/>
              </a:rPr>
              <a:t>Структура собственных доходов бюджета Славянского района на 2023 год, %</a:t>
            </a:r>
            <a:endParaRPr lang="ru-RU" altLang="ru-RU" sz="2600" dirty="0" smtClean="0">
              <a:solidFill>
                <a:srgbClr val="006F6F"/>
              </a:solidFill>
              <a:effectLst/>
              <a:latin typeface="Oswald" charset="-52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73110147"/>
              </p:ext>
            </p:extLst>
          </p:nvPr>
        </p:nvGraphicFramePr>
        <p:xfrm>
          <a:off x="-1497013" y="1138238"/>
          <a:ext cx="11066463" cy="79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58" y="610711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5397"/>
            <a:ext cx="1239019" cy="15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45770" y="6326188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25450" y="176212"/>
            <a:ext cx="8229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Безвозмездные поступления,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2873159340"/>
              </p:ext>
            </p:extLst>
          </p:nvPr>
        </p:nvGraphicFramePr>
        <p:xfrm>
          <a:off x="241300" y="749300"/>
          <a:ext cx="8651181" cy="571872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590236"/>
                <a:gridCol w="1200450"/>
                <a:gridCol w="1196429"/>
                <a:gridCol w="1461043"/>
                <a:gridCol w="1203023"/>
              </a:tblGrid>
              <a:tr h="43479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</a:t>
                      </a:r>
                      <a:r>
                        <a:rPr lang="en-US" sz="2000" b="1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дохода</a:t>
                      </a:r>
                      <a:endParaRPr sz="2000" b="1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Oswald" charset="-52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2022 год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 algn="ctr"/>
                      <a:r>
                        <a:rPr lang="ru-RU" sz="2000" b="1" i="0" dirty="0" smtClean="0">
                          <a:latin typeface="Oswald" charset="-52"/>
                        </a:rPr>
                        <a:t>2023 год</a:t>
                      </a:r>
                      <a:endParaRPr lang="ru-RU" sz="2000" b="1" i="0" dirty="0">
                        <a:latin typeface="Oswald" charset="-52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Плановый период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endParaRPr sz="1600" b="1" dirty="0">
                        <a:solidFill>
                          <a:srgbClr val="00206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2024 год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2025 год</a:t>
                      </a: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поступления, всего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2 356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320,9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2 034 634,5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1 733 103,8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1 628 905,5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 от других бюджетов бюджетной системы Российской Федерации, всего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из них: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2 354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663,3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2 034 634,5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1 733 103,8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1 628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 905,5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дотации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районов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245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094,6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203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171,3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152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750,3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150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735,8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394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субсидии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районов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межбюджетные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субсидии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712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622,6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375 132,6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210 294,7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121 377,6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субвенции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образований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1 298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412,3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1 419 754,2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1 370 058,8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1 356 792,1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545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межбюджетные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трансферты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98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533,8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36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576,4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11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Структура безвозмездных поступлений из бюджетов другого уровня,%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92217246"/>
              </p:ext>
            </p:extLst>
          </p:nvPr>
        </p:nvGraphicFramePr>
        <p:xfrm>
          <a:off x="251520" y="548680"/>
          <a:ext cx="87849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1290</Words>
  <Application>Microsoft Office PowerPoint</Application>
  <PresentationFormat>Экран (4:3)</PresentationFormat>
  <Paragraphs>383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Calibri</vt:lpstr>
      <vt:lpstr>Georgia</vt:lpstr>
      <vt:lpstr>Lora Medium</vt:lpstr>
      <vt:lpstr>Lora</vt:lpstr>
      <vt:lpstr>Noto Sans Symbols</vt:lpstr>
      <vt:lpstr>Oswald</vt:lpstr>
      <vt:lpstr>Tahoma</vt:lpstr>
      <vt:lpstr>12_Текстура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В основу расчетов формирования доходной базы бюджета на 2023 год и плановый период 2024-2025 годов положены:</vt:lpstr>
      <vt:lpstr>Налоговые и неналоговые доходы районного бюджета на 2023-2025 годы, тыс. рублей</vt:lpstr>
      <vt:lpstr>Структура собственных доходов бюджета Славянского района на 2023 год, %</vt:lpstr>
      <vt:lpstr>Безвозмездные поступления, тыс. рублей</vt:lpstr>
      <vt:lpstr>Структура безвозмездных поступлений из бюджетов другого уровня,%</vt:lpstr>
      <vt:lpstr>Общие подходы к формированию расходов бюджета муниципального образования Славянский район</vt:lpstr>
      <vt:lpstr> Динамика и структура расходов бюджета муниципального образования Славянский район за 2022- 2025 годы,                        млн. рублей  </vt:lpstr>
      <vt:lpstr>Динамика расходов социально-культурной сферы муниципального образования Славянский район,  тыс. рублей</vt:lpstr>
      <vt:lpstr>Распределение бюджетных ассигнований по муниципальным программам и непрограммным направлениям деятельности, тыс. рублей</vt:lpstr>
      <vt:lpstr>Осуществление капитальных вложений в объекты муниципальной собственности, тыс. рублей</vt:lpstr>
      <vt:lpstr>Осуществление капитальных вложений в объекты муниципальной собственности, тыс. рублей</vt:lpstr>
      <vt:lpstr>Распределение бюджетных ассигнований  по непрограммным направлениям деятельности,  тыс. рублей</vt:lpstr>
      <vt:lpstr>Обязательства муниципального образования Славянский район, тыс. рублей</vt:lpstr>
      <vt:lpstr>Дотации на выравнивание бюджетной обеспеченности поселений в 2023 году </vt:lpstr>
      <vt:lpstr>Структура расходов за счет средств местного бюджета муниципального образования Славянский район, тыс. рублей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</dc:creator>
  <cp:lastModifiedBy>budget</cp:lastModifiedBy>
  <cp:revision>148</cp:revision>
  <cp:lastPrinted>2022-12-09T12:04:56Z</cp:lastPrinted>
  <dcterms:modified xsi:type="dcterms:W3CDTF">2022-12-12T08:51:43Z</dcterms:modified>
</cp:coreProperties>
</file>