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303" r:id="rId3"/>
    <p:sldId id="296" r:id="rId4"/>
    <p:sldId id="294" r:id="rId5"/>
    <p:sldId id="298" r:id="rId6"/>
    <p:sldId id="301" r:id="rId7"/>
    <p:sldId id="302" r:id="rId8"/>
    <p:sldId id="278" r:id="rId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 pos="293">
          <p15:clr>
            <a:srgbClr val="A4A3A4"/>
          </p15:clr>
        </p15:guide>
        <p15:guide id="4" pos="5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A3E"/>
    <a:srgbClr val="CC6600"/>
    <a:srgbClr val="B2B2B2"/>
    <a:srgbClr val="D4F9BF"/>
    <a:srgbClr val="CDFFD7"/>
    <a:srgbClr val="D9862B"/>
    <a:srgbClr val="DE9240"/>
    <a:srgbClr val="808080"/>
    <a:srgbClr val="003300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57" autoAdjust="0"/>
  </p:normalViewPr>
  <p:slideViewPr>
    <p:cSldViewPr snapToGrid="0" snapToObjects="1" showGuides="1">
      <p:cViewPr>
        <p:scale>
          <a:sx n="50" d="100"/>
          <a:sy n="50" d="100"/>
        </p:scale>
        <p:origin x="-2386" y="-907"/>
      </p:cViewPr>
      <p:guideLst>
        <p:guide orient="horz"/>
        <p:guide pos="5413"/>
        <p:guide pos="274"/>
        <p:guide pos="54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7/13/2018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rgbClr val="DEAA46"/>
                </a:solidFill>
                <a:latin typeface="DINPro-Light"/>
                <a:cs typeface="DINPro-Light"/>
              </a:defRPr>
            </a:lvl1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09847" y="247502"/>
            <a:ext cx="1786589" cy="4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1587" y="5166766"/>
            <a:ext cx="9142413" cy="1051571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l="3197" t="33872" r="-6506" b="59973"/>
          <a:stretch/>
        </p:blipFill>
        <p:spPr>
          <a:xfrm>
            <a:off x="8718" y="5166767"/>
            <a:ext cx="9143999" cy="1051570"/>
          </a:xfrm>
          <a:prstGeom prst="rect">
            <a:avLst/>
          </a:prstGeom>
        </p:spPr>
      </p:pic>
      <p:sp>
        <p:nvSpPr>
          <p:cNvPr id="11" name="Rectangle 15"/>
          <p:cNvSpPr/>
          <p:nvPr/>
        </p:nvSpPr>
        <p:spPr>
          <a:xfrm>
            <a:off x="0" y="5299974"/>
            <a:ext cx="9014239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400" dirty="0" smtClean="0">
                <a:solidFill>
                  <a:schemeClr val="bg1"/>
                </a:solidFill>
                <a:latin typeface="Trebuchet MS" pitchFamily="34" charset="0"/>
              </a:rPr>
              <a:t>Законодательное регулирование практик </a:t>
            </a:r>
            <a:r>
              <a:rPr lang="ru-RU" sz="2400" dirty="0">
                <a:solidFill>
                  <a:schemeClr val="bg1"/>
                </a:solidFill>
                <a:latin typeface="Trebuchet MS" pitchFamily="34" charset="0"/>
              </a:rPr>
              <a:t>инициативного бюджетирования</a:t>
            </a:r>
            <a:endParaRPr lang="ru-RU" sz="2400" dirty="0">
              <a:solidFill>
                <a:schemeClr val="bg1"/>
              </a:solidFill>
              <a:latin typeface="Trebuchet MS" pitchFamily="34" charset="0"/>
              <a:cs typeface="DINCondensed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885" y="3380403"/>
            <a:ext cx="5116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DINPro-Light"/>
              </a:rPr>
              <a:t>НАЧАЛЬНИК ОТДЕЛА АНАЛИЗА И РАЗВИТИЯ БЮДЖЕТНОЙ СИСТЕМЫ </a:t>
            </a:r>
            <a:r>
              <a:rPr lang="ru-RU" sz="1600" b="1" cap="all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DINPro-Light"/>
              </a:rPr>
              <a:t>ДЕПАРТАМЕНТА БЮДЖЕТНОЙ МЕТОДОЛОГИИ И ФИНАНСОВОЙ ОТЧЕТНОСТИ В ГОСУДАРСТВЕННОМ СЕКТОРЕ</a:t>
            </a:r>
          </a:p>
          <a:p>
            <a:endParaRPr lang="ru-RU" sz="1600" b="1" cap="all" dirty="0" smtClean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DINPro-Light"/>
            </a:endParaRPr>
          </a:p>
          <a:p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DINPro-Light"/>
              </a:rPr>
              <a:t>А.А. </a:t>
            </a:r>
            <a:r>
              <a:rPr lang="ru-RU" sz="1600" b="1" cap="all" dirty="0" err="1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DINPro-Light"/>
              </a:rPr>
              <a:t>Беленчук</a:t>
            </a:r>
            <a:endParaRPr lang="ru-RU" sz="1600" b="1" cap="all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DINPro-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703" y="785664"/>
            <a:ext cx="54368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К </a:t>
            </a:r>
            <a:r>
              <a:rPr lang="ru-RU" sz="1400" b="1" dirty="0" err="1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вебинару</a:t>
            </a: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совещанию) </a:t>
            </a:r>
            <a:r>
              <a:rPr lang="ru-RU" sz="1400" b="1" dirty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в рамках </a:t>
            </a: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проекта</a:t>
            </a:r>
            <a:b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«Развитие </a:t>
            </a:r>
            <a:r>
              <a:rPr lang="ru-RU" sz="1400" b="1" dirty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инициативного </a:t>
            </a: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бюджетирования</a:t>
            </a:r>
            <a:b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субъектах Российской Федерации в 2018–2020 годах»</a:t>
            </a:r>
            <a:endParaRPr lang="ru-RU" sz="1400" b="1" dirty="0" smtClean="0">
              <a:solidFill>
                <a:srgbClr val="077A3E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4371" y="6488668"/>
            <a:ext cx="1782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77A3E"/>
                </a:solidFill>
                <a:latin typeface="Trebuchet MS" panose="020B0603020202020204" pitchFamily="34" charset="0"/>
                <a:cs typeface="Times New Roman" pitchFamily="18" charset="0"/>
              </a:rPr>
              <a:t>16 июля 2018 г.</a:t>
            </a:r>
          </a:p>
        </p:txBody>
      </p:sp>
    </p:spTree>
    <p:extLst>
      <p:ext uri="{BB962C8B-B14F-4D97-AF65-F5344CB8AC3E}">
        <p14:creationId xmlns:p14="http://schemas.microsoft.com/office/powerpoint/2010/main" val="5868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656" r="5897" b="5598"/>
          <a:stretch/>
        </p:blipFill>
        <p:spPr bwMode="auto">
          <a:xfrm>
            <a:off x="162098" y="3529422"/>
            <a:ext cx="8818160" cy="31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123" y="1048905"/>
            <a:ext cx="89246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u="sng" dirty="0" smtClean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Инициативное бюджетирование</a:t>
            </a:r>
            <a:r>
              <a:rPr lang="ru-RU" b="1" dirty="0" smtClean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 (ИБ) </a:t>
            </a:r>
            <a:r>
              <a:rPr lang="ru-RU" dirty="0" smtClean="0">
                <a:latin typeface="Trebuchet MS" panose="020B0603020202020204" pitchFamily="34" charset="0"/>
                <a:cs typeface="Cambria"/>
              </a:rPr>
              <a:t>– совокупность </a:t>
            </a:r>
            <a:r>
              <a:rPr lang="ru-RU" dirty="0">
                <a:latin typeface="Trebuchet MS" panose="020B0603020202020204" pitchFamily="34" charset="0"/>
                <a:cs typeface="Cambria"/>
              </a:rPr>
              <a:t>практик участия населения в определении и выборе проектов, </a:t>
            </a:r>
            <a:r>
              <a:rPr lang="ru-RU" dirty="0" smtClean="0">
                <a:latin typeface="Trebuchet MS" panose="020B0603020202020204" pitchFamily="34" charset="0"/>
                <a:cs typeface="Cambria"/>
              </a:rPr>
              <a:t>направленных </a:t>
            </a:r>
            <a:r>
              <a:rPr lang="ru-RU" dirty="0">
                <a:latin typeface="Trebuchet MS" panose="020B0603020202020204" pitchFamily="34" charset="0"/>
                <a:cs typeface="Cambria"/>
              </a:rPr>
              <a:t>на решение вопросов местного значения, финансируемых за счет расходов местного бюджета с возможным привлечением субсидий из бюджета субъекта </a:t>
            </a:r>
            <a:r>
              <a:rPr lang="ru-RU" dirty="0" smtClean="0">
                <a:latin typeface="Trebuchet MS" panose="020B0603020202020204" pitchFamily="34" charset="0"/>
                <a:cs typeface="Cambria"/>
              </a:rPr>
              <a:t>Российской Федерации, </a:t>
            </a:r>
            <a:r>
              <a:rPr lang="ru-RU" dirty="0">
                <a:latin typeface="Trebuchet MS" panose="020B0603020202020204" pitchFamily="34" charset="0"/>
                <a:cs typeface="Cambria"/>
              </a:rPr>
              <a:t>инициативных платежей граждан, </a:t>
            </a:r>
            <a:r>
              <a:rPr lang="ru-RU" dirty="0" smtClean="0">
                <a:latin typeface="Trebuchet MS" panose="020B0603020202020204" pitchFamily="34" charset="0"/>
                <a:cs typeface="Cambria"/>
              </a:rPr>
              <a:t>предпринимателей</a:t>
            </a:r>
            <a:br>
              <a:rPr lang="ru-RU" dirty="0" smtClean="0">
                <a:latin typeface="Trebuchet MS" panose="020B0603020202020204" pitchFamily="34" charset="0"/>
                <a:cs typeface="Cambria"/>
              </a:rPr>
            </a:br>
            <a:r>
              <a:rPr lang="ru-RU" dirty="0" smtClean="0">
                <a:latin typeface="Trebuchet MS" panose="020B0603020202020204" pitchFamily="34" charset="0"/>
                <a:cs typeface="Cambria"/>
              </a:rPr>
              <a:t>и </a:t>
            </a:r>
            <a:r>
              <a:rPr lang="ru-RU" dirty="0">
                <a:latin typeface="Trebuchet MS" panose="020B0603020202020204" pitchFamily="34" charset="0"/>
                <a:cs typeface="Cambria"/>
              </a:rPr>
              <a:t>юридических лиц, а также в </a:t>
            </a:r>
            <a:r>
              <a:rPr lang="ru-RU" dirty="0" smtClean="0">
                <a:latin typeface="Trebuchet MS" panose="020B0603020202020204" pitchFamily="34" charset="0"/>
                <a:cs typeface="Cambria"/>
              </a:rPr>
              <a:t>последующем контроле за реализацией отобранных </a:t>
            </a:r>
            <a:r>
              <a:rPr lang="ru-RU" dirty="0">
                <a:latin typeface="Trebuchet MS" panose="020B0603020202020204" pitchFamily="34" charset="0"/>
                <a:cs typeface="Cambria"/>
              </a:rPr>
              <a:t>проектов</a:t>
            </a:r>
            <a:r>
              <a:rPr lang="ru-RU" dirty="0" smtClean="0">
                <a:latin typeface="Trebuchet MS" panose="020B0603020202020204" pitchFamily="34" charset="0"/>
                <a:cs typeface="Cambria"/>
              </a:rPr>
              <a:t>.</a:t>
            </a:r>
            <a:endParaRPr lang="ru-RU" dirty="0">
              <a:latin typeface="Trebuchet MS" panose="020B0603020202020204" pitchFamily="34" charset="0"/>
              <a:cs typeface="Cambr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282" y="2972428"/>
            <a:ext cx="9143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ru-RU" b="1" dirty="0">
                <a:solidFill>
                  <a:srgbClr val="D9862B"/>
                </a:solidFill>
                <a:latin typeface="Trebuchet MS" panose="020B0603020202020204" pitchFamily="34" charset="0"/>
                <a:cs typeface="Cambria"/>
              </a:rPr>
              <a:t>Отдельные показатели развития инициативного </a:t>
            </a:r>
            <a:r>
              <a:rPr lang="ru-RU" b="1" dirty="0" smtClean="0">
                <a:solidFill>
                  <a:srgbClr val="D9862B"/>
                </a:solidFill>
                <a:latin typeface="Trebuchet MS" panose="020B0603020202020204" pitchFamily="34" charset="0"/>
                <a:cs typeface="Cambria"/>
              </a:rPr>
              <a:t>бюджетирования</a:t>
            </a:r>
            <a:endParaRPr lang="ru-RU" b="1" dirty="0">
              <a:solidFill>
                <a:srgbClr val="D9862B"/>
              </a:solidFill>
              <a:latin typeface="Trebuchet MS" panose="020B0603020202020204" pitchFamily="34" charset="0"/>
              <a:cs typeface="Cambria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392476"/>
              </p:ext>
            </p:extLst>
          </p:nvPr>
        </p:nvGraphicFramePr>
        <p:xfrm>
          <a:off x="196382" y="3335413"/>
          <a:ext cx="8783875" cy="3040916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45641"/>
                <a:gridCol w="5979726"/>
                <a:gridCol w="894902"/>
                <a:gridCol w="824523"/>
                <a:gridCol w="739083"/>
              </a:tblGrid>
              <a:tr h="223208">
                <a:tc>
                  <a:txBody>
                    <a:bodyPr/>
                    <a:lstStyle/>
                    <a:p>
                      <a:endParaRPr lang="ru-RU" sz="1700" b="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Показатель</a:t>
                      </a:r>
                      <a:endParaRPr lang="ru-RU" sz="1700" b="0" dirty="0"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2015</a:t>
                      </a:r>
                      <a:endParaRPr lang="ru-RU" sz="17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2016</a:t>
                      </a:r>
                      <a:endParaRPr lang="ru-RU" sz="17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Trebuchet MS" panose="020B0603020202020204" pitchFamily="34" charset="0"/>
                        </a:rPr>
                        <a:t>2017</a:t>
                      </a:r>
                      <a:endParaRPr lang="ru-RU" sz="1700" b="0" dirty="0">
                        <a:solidFill>
                          <a:srgbClr val="DE924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/>
                    </a:solidFill>
                  </a:tcPr>
                </a:tc>
              </a:tr>
              <a:tr h="5703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Количество субъектов Российской Федерации, вовлеченных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в реализацию практик ИБ, </a:t>
                      </a:r>
                      <a:r>
                        <a:rPr lang="ru-RU" sz="1700" i="1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единиц</a:t>
                      </a:r>
                      <a:endParaRPr lang="ru-RU" sz="1700" b="0" i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b="0" i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47</a:t>
                      </a:r>
                      <a:endParaRPr lang="ru-RU" sz="1700" b="0" i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Объем региональных субсидий на реализацию программ ИБ, </a:t>
                      </a:r>
                      <a:r>
                        <a:rPr lang="ru-RU" sz="1700" i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700" b="0" i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1,4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5,1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4,4*</a:t>
                      </a:r>
                      <a:endParaRPr lang="ru-RU" sz="17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8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3.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Софинансирование со стороны населения и бизнеса, </a:t>
                      </a:r>
                      <a:r>
                        <a:rPr lang="ru-RU" sz="1700" i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700" b="0" i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0,4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0,7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0,9*</a:t>
                      </a:r>
                      <a:endParaRPr lang="ru-RU" sz="17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1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4.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Общая стоимость проектов ИБ, </a:t>
                      </a:r>
                      <a:r>
                        <a:rPr lang="ru-RU" sz="1700" i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млрд рублей</a:t>
                      </a:r>
                      <a:endParaRPr lang="ru-RU" sz="1700" b="0" i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2,4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7,0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6,6*</a:t>
                      </a:r>
                      <a:endParaRPr lang="ru-RU" sz="17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5.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Количество реализованных проектов, </a:t>
                      </a:r>
                      <a:r>
                        <a:rPr lang="ru-RU" sz="1700" i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единиц</a:t>
                      </a:r>
                      <a:endParaRPr lang="ru-RU" sz="1700" b="0" i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2 657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8 732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ru-RU" sz="1700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</a:rPr>
                        <a:t>8 438*</a:t>
                      </a:r>
                      <a:endParaRPr lang="ru-RU" sz="17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724596" y="691751"/>
            <a:ext cx="8343204" cy="375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DE9240"/>
                </a:solidFill>
                <a:latin typeface="Trebuchet MS" pitchFamily="34" charset="0"/>
              </a:rPr>
              <a:t>Развитие инициативного бюджетирования в России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583" y="6489700"/>
            <a:ext cx="8783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rebuchet MS" panose="020B0603020202020204" pitchFamily="34" charset="0"/>
              </a:rPr>
              <a:t>*- по предварительным данным, исходя из обработки 70-ти</a:t>
            </a:r>
            <a:r>
              <a:rPr lang="en-US" sz="1100" b="1" dirty="0" smtClean="0">
                <a:latin typeface="Trebuchet MS" panose="020B0603020202020204" pitchFamily="34" charset="0"/>
              </a:rPr>
              <a:t> </a:t>
            </a:r>
            <a:r>
              <a:rPr lang="ru-RU" sz="1100" b="1" dirty="0" smtClean="0">
                <a:latin typeface="Trebuchet MS" panose="020B0603020202020204" pitchFamily="34" charset="0"/>
              </a:rPr>
              <a:t>полученных ответов финансовых органов субъектов РФ на 05.06.2018г.</a:t>
            </a:r>
            <a:endParaRPr lang="ru-RU" sz="11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1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656" r="5897" b="5598"/>
          <a:stretch/>
        </p:blipFill>
        <p:spPr bwMode="auto">
          <a:xfrm>
            <a:off x="506394" y="1933562"/>
            <a:ext cx="8464074" cy="49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5"/>
          <p:cNvSpPr>
            <a:spLocks noChangeShapeType="1"/>
          </p:cNvSpPr>
          <p:nvPr/>
        </p:nvSpPr>
        <p:spPr bwMode="auto">
          <a:xfrm flipH="1" flipV="1">
            <a:off x="611542" y="2286000"/>
            <a:ext cx="0" cy="3930141"/>
          </a:xfrm>
          <a:prstGeom prst="line">
            <a:avLst/>
          </a:prstGeom>
          <a:noFill/>
          <a:ln w="50800">
            <a:solidFill>
              <a:srgbClr val="D9862B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ln>
                <a:solidFill>
                  <a:srgbClr val="DE9240"/>
                </a:solidFill>
              </a:ln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24596" y="780650"/>
            <a:ext cx="8343204" cy="642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b="1" dirty="0" smtClean="0">
                <a:solidFill>
                  <a:srgbClr val="DE9240"/>
                </a:solidFill>
                <a:latin typeface="Trebuchet MS" pitchFamily="34" charset="0"/>
              </a:rPr>
              <a:t>Государственная программа </a:t>
            </a:r>
            <a:r>
              <a:rPr lang="ru-RU" sz="2100" b="1" dirty="0">
                <a:solidFill>
                  <a:srgbClr val="DE9240"/>
                </a:solidFill>
                <a:latin typeface="Trebuchet MS" pitchFamily="34" charset="0"/>
              </a:rPr>
              <a:t>«Управление  государственными финансами и регулирование финансовых рынков»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21101" y="1390793"/>
            <a:ext cx="5623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в</a:t>
            </a: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 ред. постановления  Правительства Российской Федерации от 29 марта 2018 года </a:t>
            </a:r>
            <a:r>
              <a:rPr lang="ru-RU" sz="1400" b="1" dirty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№ </a:t>
            </a:r>
            <a:r>
              <a:rPr lang="ru-RU" sz="1400" b="1" dirty="0" smtClean="0">
                <a:solidFill>
                  <a:srgbClr val="077A3E"/>
                </a:solidFill>
                <a:latin typeface="Trebuchet MS" panose="020B0603020202020204" pitchFamily="34" charset="0"/>
                <a:cs typeface="Cambria"/>
              </a:rPr>
              <a:t>340.</a:t>
            </a:r>
            <a:endParaRPr lang="ru-RU" sz="1400" b="1" dirty="0">
              <a:solidFill>
                <a:srgbClr val="077A3E"/>
              </a:solidFill>
              <a:latin typeface="Trebuchet MS" panose="020B0603020202020204" pitchFamily="34" charset="0"/>
              <a:cs typeface="Cambri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4171" y="2360068"/>
            <a:ext cx="8240896" cy="3241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87363">
              <a:defRPr/>
            </a:pPr>
            <a:r>
              <a:rPr lang="ru-RU" sz="1400" b="1" u="sng" dirty="0" smtClean="0">
                <a:solidFill>
                  <a:srgbClr val="CC66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ru-RU" sz="1400" b="1" u="sng" dirty="0">
                <a:solidFill>
                  <a:srgbClr val="CC66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358775" algn="just" fontAlgn="auto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создание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нормативной правовой базы регулирования практик инициативного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бюджетирования в Российской Федерации;</a:t>
            </a:r>
            <a:endParaRPr lang="ru-RU" sz="14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58775" algn="just" fontAlgn="auto">
              <a:spcBef>
                <a:spcPts val="0"/>
              </a:spcBef>
              <a:defRPr/>
            </a:pP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создание институциональной инфраструктуры для развития инициативного бюджетирования на региональном и муниципальном уровнях;</a:t>
            </a:r>
          </a:p>
          <a:p>
            <a:pPr marL="358775" algn="just" fontAlgn="auto">
              <a:spcBef>
                <a:spcPts val="0"/>
              </a:spcBef>
              <a:defRPr/>
            </a:pP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сопровождение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регулирование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 обеспечение информационной поддержки процесса развития инициативного бюджетирования;</a:t>
            </a:r>
          </a:p>
          <a:p>
            <a:pPr marL="358775" algn="just" fontAlgn="auto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мониторинг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 оценка развития программ и практик инициативного бюджетирования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en-US" sz="14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defRPr/>
            </a:pPr>
            <a:endParaRPr lang="en-US" sz="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defRPr/>
            </a:pPr>
            <a:r>
              <a:rPr lang="ru-RU" sz="1400" b="1" u="sng" dirty="0">
                <a:solidFill>
                  <a:srgbClr val="077A3E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Ожидаемые результаты: </a:t>
            </a:r>
            <a:endParaRPr lang="ru-RU" sz="1400" b="1" u="sng" dirty="0" smtClean="0">
              <a:solidFill>
                <a:srgbClr val="077A3E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58775" algn="just" fontAlgn="auto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повышение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информированности населения о возможностях участвовать в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определении</a:t>
            </a:r>
            <a:b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выборе направлений расходования бюджетных средств, в последующем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контроле</a:t>
            </a:r>
            <a:b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реализацией отобранных проектов;</a:t>
            </a:r>
          </a:p>
          <a:p>
            <a:pPr marL="358775" algn="just" fontAlgn="auto">
              <a:spcBef>
                <a:spcPts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повышение </a:t>
            </a:r>
            <a:r>
              <a:rPr lang="ru-RU" sz="1400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востребованности информации о формировании и исполнении бюджетов бюджетной системы Российской </a:t>
            </a:r>
            <a:r>
              <a:rPr lang="ru-RU" sz="14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Федерации.</a:t>
            </a:r>
            <a:endParaRPr lang="ru-RU" altLang="ru-RU" dirty="0">
              <a:latin typeface="Trebuchet MS" panose="020B0603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257" y="1933561"/>
            <a:ext cx="8469079" cy="485775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latin typeface="Trebuchet MS" panose="020B0603020202020204" pitchFamily="34" charset="0"/>
              </a:rPr>
              <a:t>Основное мероприятие 3.4 «Реализация Программы развития инициативного бюджетирования в Российской Федерации»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99591" y="5571266"/>
            <a:ext cx="8045475" cy="1018808"/>
          </a:xfrm>
          <a:prstGeom prst="rect">
            <a:avLst/>
          </a:prstGeom>
          <a:solidFill>
            <a:srgbClr val="CC66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487363" algn="just">
              <a:defRPr/>
            </a:pPr>
            <a:r>
              <a:rPr lang="ru-RU" altLang="ru-RU" sz="1600" b="1" dirty="0">
                <a:solidFill>
                  <a:srgbClr val="077A3E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Показатель 3.5 </a:t>
            </a:r>
            <a:r>
              <a:rPr lang="ru-RU" altLang="ru-RU" sz="1600" b="1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доля субъектов Российской Федерации, утвердивших программу (мероприятия) по развитию инициативного бюджетирования в составе государственных программ субъекта Российской Федерации, в общем количестве субъектов Российской Федерации, процентов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52191" y="6060282"/>
            <a:ext cx="127087" cy="121992"/>
          </a:xfrm>
          <a:prstGeom prst="ellipse">
            <a:avLst/>
          </a:prstGeom>
          <a:solidFill>
            <a:srgbClr val="D9862B"/>
          </a:solidFill>
          <a:ln w="50800" algn="ctr">
            <a:solidFill>
              <a:srgbClr val="D9862B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20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615348" y="6123004"/>
            <a:ext cx="279394" cy="0"/>
          </a:xfrm>
          <a:prstGeom prst="line">
            <a:avLst/>
          </a:prstGeom>
          <a:noFill/>
          <a:ln w="50800">
            <a:solidFill>
              <a:srgbClr val="D9862B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ln>
                <a:solidFill>
                  <a:srgbClr val="DE9240"/>
                </a:solidFill>
              </a:ln>
            </a:endParaRPr>
          </a:p>
        </p:txBody>
      </p:sp>
      <p:pic>
        <p:nvPicPr>
          <p:cNvPr id="1029" name="Picture 5" descr="C:\Users\1341\Downloads\round-add-butt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300"/>
                    </a14:imgEffect>
                    <a14:imgEffect>
                      <a14:brightnessContrast bright="2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" y="1964781"/>
            <a:ext cx="423333" cy="4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latin typeface="Trebuchet MS" pitchFamily="34" charset="0"/>
              </a:rPr>
              <a:pPr/>
              <a:t>4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24596" y="780650"/>
            <a:ext cx="8343204" cy="642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>
                <a:solidFill>
                  <a:srgbClr val="DE9240"/>
                </a:solidFill>
                <a:latin typeface="Trebuchet MS" pitchFamily="34" charset="0"/>
              </a:rPr>
              <a:t>Определение </a:t>
            </a:r>
            <a:r>
              <a:rPr lang="ru-RU" sz="2200" b="1" dirty="0" smtClean="0">
                <a:solidFill>
                  <a:srgbClr val="DE9240"/>
                </a:solidFill>
                <a:latin typeface="Trebuchet MS" pitchFamily="34" charset="0"/>
              </a:rPr>
              <a:t>правовых </a:t>
            </a:r>
            <a:r>
              <a:rPr lang="ru-RU" sz="2200" b="1" dirty="0">
                <a:solidFill>
                  <a:srgbClr val="DE9240"/>
                </a:solidFill>
                <a:latin typeface="Trebuchet MS" pitchFamily="34" charset="0"/>
              </a:rPr>
              <a:t>основ </a:t>
            </a:r>
            <a:r>
              <a:rPr lang="ru-RU" sz="2200" b="1" dirty="0" smtClean="0">
                <a:solidFill>
                  <a:srgbClr val="DE9240"/>
                </a:solidFill>
                <a:latin typeface="Trebuchet MS" pitchFamily="34" charset="0"/>
              </a:rPr>
              <a:t>инициативного бюджетирования. Предложения </a:t>
            </a:r>
            <a:r>
              <a:rPr lang="ru-RU" sz="2200" b="1" dirty="0">
                <a:solidFill>
                  <a:srgbClr val="DE9240"/>
                </a:solidFill>
                <a:latin typeface="Trebuchet MS" pitchFamily="34" charset="0"/>
              </a:rPr>
              <a:t>Минфина России </a:t>
            </a:r>
          </a:p>
        </p:txBody>
      </p:sp>
      <p:pic>
        <p:nvPicPr>
          <p:cNvPr id="8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656" r="5897" b="5598"/>
          <a:stretch/>
        </p:blipFill>
        <p:spPr bwMode="auto">
          <a:xfrm>
            <a:off x="111318" y="1429968"/>
            <a:ext cx="8837211" cy="31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518" y="1463753"/>
            <a:ext cx="8837211" cy="425116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656" r="5897" b="5598"/>
          <a:stretch/>
        </p:blipFill>
        <p:spPr bwMode="auto">
          <a:xfrm>
            <a:off x="135472" y="4665133"/>
            <a:ext cx="8837211" cy="204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8979" y="4613471"/>
            <a:ext cx="8837211" cy="425116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CCEBECE6-A280-46E9-A2DE-8B5920F8E75D}"/>
              </a:ext>
            </a:extLst>
          </p:cNvPr>
          <p:cNvSpPr txBox="1">
            <a:spLocks/>
          </p:cNvSpPr>
          <p:nvPr/>
        </p:nvSpPr>
        <p:spPr>
          <a:xfrm>
            <a:off x="111318" y="1463835"/>
            <a:ext cx="8865705" cy="50197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I. </a:t>
            </a:r>
            <a:r>
              <a:rPr lang="ru-RU" sz="1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 законодательстве о местном самоуправлении:</a:t>
            </a:r>
          </a:p>
          <a:p>
            <a:pPr marL="514350" indent="-511175" algn="just">
              <a:spcBef>
                <a:spcPts val="60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600" dirty="0" smtClean="0">
                <a:latin typeface="Trebuchet MS" panose="020B0603020202020204" pitchFamily="34" charset="0"/>
              </a:rPr>
              <a:t>закрепить </a:t>
            </a:r>
            <a:r>
              <a:rPr lang="ru-RU" sz="1600" dirty="0">
                <a:latin typeface="Trebuchet MS" panose="020B0603020202020204" pitchFamily="34" charset="0"/>
              </a:rPr>
              <a:t>возможность гражданам, обладающим избирательным правом, выступать с инициативным проектом, направленным на решение конкретных вопросов местного значения на территории МО (его части), которые являются приоритетными для </a:t>
            </a:r>
            <a:r>
              <a:rPr lang="ru-RU" sz="1600" dirty="0" smtClean="0">
                <a:latin typeface="Trebuchet MS" panose="020B0603020202020204" pitchFamily="34" charset="0"/>
              </a:rPr>
              <a:t>граждан;</a:t>
            </a:r>
            <a:endParaRPr lang="ru-RU" sz="1600" dirty="0">
              <a:latin typeface="Trebuchet MS" panose="020B0603020202020204" pitchFamily="34" charset="0"/>
            </a:endParaRPr>
          </a:p>
          <a:p>
            <a:pPr marL="514350" indent="-511175" algn="just">
              <a:spcBef>
                <a:spcPts val="60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600" dirty="0" smtClean="0">
                <a:latin typeface="Trebuchet MS" panose="020B0603020202020204" pitchFamily="34" charset="0"/>
              </a:rPr>
              <a:t>представительный орган МО (или сход граждан, осуществляющих эти функции) наделить </a:t>
            </a:r>
            <a:r>
              <a:rPr lang="ru-RU" sz="1600" dirty="0">
                <a:latin typeface="Trebuchet MS" panose="020B0603020202020204" pitchFamily="34" charset="0"/>
              </a:rPr>
              <a:t>полномочием по принятию НПА, регулирующего порядок выдвижения и подготовки инициативных проектов </a:t>
            </a:r>
            <a:r>
              <a:rPr lang="ru-RU" sz="1600" dirty="0" smtClean="0">
                <a:latin typeface="Trebuchet MS" panose="020B0603020202020204" pitchFamily="34" charset="0"/>
              </a:rPr>
              <a:t>граждан;</a:t>
            </a:r>
            <a:endParaRPr lang="ru-RU" sz="1600" dirty="0">
              <a:latin typeface="Trebuchet MS" panose="020B0603020202020204" pitchFamily="34" charset="0"/>
            </a:endParaRPr>
          </a:p>
          <a:p>
            <a:pPr marL="514350" indent="-511175" algn="just">
              <a:spcBef>
                <a:spcPts val="60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600" dirty="0" smtClean="0">
                <a:latin typeface="Trebuchet MS" panose="020B0603020202020204" pitchFamily="34" charset="0"/>
              </a:rPr>
              <a:t>установить </a:t>
            </a:r>
            <a:r>
              <a:rPr lang="ru-RU" sz="1600" dirty="0">
                <a:latin typeface="Trebuchet MS" panose="020B0603020202020204" pitchFamily="34" charset="0"/>
              </a:rPr>
              <a:t>требования к содержанию инициативных проектов </a:t>
            </a:r>
            <a:r>
              <a:rPr lang="ru-RU" sz="1600" dirty="0" smtClean="0">
                <a:latin typeface="Trebuchet MS" panose="020B0603020202020204" pitchFamily="34" charset="0"/>
              </a:rPr>
              <a:t>граждан;</a:t>
            </a:r>
            <a:endParaRPr lang="ru-RU" sz="1600" dirty="0">
              <a:latin typeface="Trebuchet MS" panose="020B0603020202020204" pitchFamily="34" charset="0"/>
            </a:endParaRPr>
          </a:p>
          <a:p>
            <a:pPr marL="514350" indent="-511175" algn="just">
              <a:spcBef>
                <a:spcPts val="600"/>
              </a:spcBef>
              <a:spcAft>
                <a:spcPts val="1200"/>
              </a:spcAft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600" dirty="0" smtClean="0">
                <a:latin typeface="Trebuchet MS" panose="020B0603020202020204" pitchFamily="34" charset="0"/>
              </a:rPr>
              <a:t>определить </a:t>
            </a:r>
            <a:r>
              <a:rPr lang="ru-RU" sz="1600" dirty="0">
                <a:latin typeface="Trebuchet MS" panose="020B0603020202020204" pitchFamily="34" charset="0"/>
              </a:rPr>
              <a:t>финансовое обеспечение реализации инициативных проектов граждан.</a:t>
            </a:r>
          </a:p>
          <a:p>
            <a:pPr marL="0" lvl="1" indent="0" algn="just">
              <a:spcBef>
                <a:spcPts val="1200"/>
              </a:spcBef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II. </a:t>
            </a:r>
            <a:r>
              <a:rPr lang="ru-RU" sz="1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 </a:t>
            </a:r>
            <a: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  <a:t>новой редакции Бюджетного </a:t>
            </a:r>
            <a:r>
              <a:rPr lang="ru-RU" sz="1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кодекса:</a:t>
            </a:r>
            <a:endParaRPr lang="ru-RU" sz="1800" dirty="0" smtClean="0">
              <a:latin typeface="Trebuchet MS" panose="020B0603020202020204" pitchFamily="34" charset="0"/>
            </a:endParaRPr>
          </a:p>
          <a:p>
            <a:pPr marL="514350" indent="-511175" algn="just">
              <a:spcBef>
                <a:spcPts val="120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600" dirty="0" smtClean="0">
                <a:latin typeface="Trebuchet MS" panose="020B0603020202020204" pitchFamily="34" charset="0"/>
              </a:rPr>
              <a:t>инициативные </a:t>
            </a:r>
            <a:r>
              <a:rPr lang="ru-RU" sz="1600" dirty="0">
                <a:latin typeface="Trebuchet MS" panose="020B0603020202020204" pitchFamily="34" charset="0"/>
              </a:rPr>
              <a:t>платежи (денежные средства) включить в состав неналоговых доходов местных бюджетов наряду со средствами самообложения </a:t>
            </a:r>
            <a:r>
              <a:rPr lang="ru-RU" sz="1600" dirty="0" smtClean="0">
                <a:latin typeface="Trebuchet MS" panose="020B0603020202020204" pitchFamily="34" charset="0"/>
              </a:rPr>
              <a:t>граждан;</a:t>
            </a:r>
            <a:endParaRPr lang="en-US" sz="1600" dirty="0">
              <a:latin typeface="Trebuchet MS" panose="020B0603020202020204" pitchFamily="34" charset="0"/>
            </a:endParaRPr>
          </a:p>
          <a:p>
            <a:pPr marL="514350" indent="-511175" algn="just">
              <a:spcBef>
                <a:spcPts val="1200"/>
              </a:spcBef>
              <a:buClr>
                <a:srgbClr val="077A3E"/>
              </a:buClr>
              <a:buFont typeface="Trebuchet MS" panose="020B0603020202020204" pitchFamily="34" charset="0"/>
              <a:buChar char="―"/>
            </a:pPr>
            <a:r>
              <a:rPr lang="ru-RU" sz="1600" dirty="0">
                <a:latin typeface="Trebuchet MS" panose="020B0603020202020204" pitchFamily="34" charset="0"/>
              </a:rPr>
              <a:t>у</a:t>
            </a:r>
            <a:r>
              <a:rPr lang="ru-RU" sz="1600" dirty="0" smtClean="0">
                <a:latin typeface="Trebuchet MS" panose="020B0603020202020204" pitchFamily="34" charset="0"/>
              </a:rPr>
              <a:t>становить </a:t>
            </a:r>
            <a:r>
              <a:rPr lang="ru-RU" sz="1600" dirty="0">
                <a:latin typeface="Trebuchet MS" panose="020B0603020202020204" pitchFamily="34" charset="0"/>
              </a:rPr>
              <a:t>исключение из принципа  общего (совокупного) покрытия расходов бюджетов, которое позволит обеспечить направление инициативных платежей (денежных средств) исключительно на реализацию инициативных проектов граждан.</a:t>
            </a:r>
          </a:p>
          <a:p>
            <a:pPr algn="just">
              <a:spcAft>
                <a:spcPts val="600"/>
              </a:spcAft>
            </a:pPr>
            <a:endParaRPr lang="ru-RU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656" r="5897" b="5598"/>
          <a:stretch/>
        </p:blipFill>
        <p:spPr bwMode="auto">
          <a:xfrm>
            <a:off x="0" y="1423282"/>
            <a:ext cx="9144000" cy="56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764" y="1401189"/>
            <a:ext cx="9025036" cy="425116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2763" y="1408043"/>
            <a:ext cx="9025037" cy="52714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I. </a:t>
            </a:r>
            <a:r>
              <a:rPr lang="ru-RU" sz="19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Общие положения</a:t>
            </a:r>
          </a:p>
          <a:p>
            <a:endParaRPr lang="ru-RU" sz="800" dirty="0" smtClean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Инициативный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проект может быть предложен собранием или конференцией граждан, в том числе осуществляющих территориальное общественное самоуправление, на публичных слушаниях по проекту местного бюджета, а также старостой сельского населенного пункта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900" dirty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Инициативный проект должен получить поддержку большинства жителей муниципального образования или иной территории проживания граждан, в интересах которых предлагается реализовать инициативный проект.</a:t>
            </a:r>
          </a:p>
          <a:p>
            <a:pPr algn="just"/>
            <a:endParaRPr lang="ru-RU" sz="1900" dirty="0">
              <a:latin typeface="Trebuchet MS" panose="020B0603020202020204" pitchFamily="34" charset="0"/>
              <a:cs typeface="Arial" charset="0"/>
            </a:endParaRPr>
          </a:p>
          <a:p>
            <a:pPr algn="just"/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Требования к содержанию инициативного проекта граждан:</a:t>
            </a:r>
          </a:p>
          <a:p>
            <a:pPr algn="just"/>
            <a:endParaRPr lang="ru-RU" sz="1900" dirty="0">
              <a:latin typeface="Trebuchet MS" panose="020B0603020202020204" pitchFamily="34" charset="0"/>
              <a:cs typeface="Arial" charset="0"/>
            </a:endParaRPr>
          </a:p>
          <a:p>
            <a:pPr algn="just"/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Инициативный проект граждан должен содержать постановку проблемы, имеющей приоритетное значение для жителей муниципального 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образования или его части,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обоснование предложений по ее решению, предварительный расчет его текущей стоимости, а также 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сведения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о возможном 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финансовом, имущественном и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(или) трудовом участии заинтересованных лиц в реализации данного проекта.</a:t>
            </a:r>
            <a:endParaRPr lang="ru-RU" sz="1900" dirty="0" smtClean="0"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4596" y="780650"/>
            <a:ext cx="8343204" cy="642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DE9240"/>
                </a:solidFill>
                <a:latin typeface="Trebuchet MS" pitchFamily="34" charset="0"/>
              </a:rPr>
              <a:t>Отдельные проектируемые положения законопроекта</a:t>
            </a:r>
            <a:endParaRPr lang="ru-RU" sz="2200" b="1" dirty="0">
              <a:solidFill>
                <a:srgbClr val="DE924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656" r="5897" b="5598"/>
          <a:stretch/>
        </p:blipFill>
        <p:spPr bwMode="auto">
          <a:xfrm>
            <a:off x="0" y="1423282"/>
            <a:ext cx="9144000" cy="56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764" y="1401189"/>
            <a:ext cx="9025036" cy="425116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2763" y="1423283"/>
            <a:ext cx="9025037" cy="52714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II. </a:t>
            </a:r>
            <a:r>
              <a:rPr lang="ru-RU" sz="19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Взаимодействие с местной администрацией</a:t>
            </a:r>
          </a:p>
          <a:p>
            <a:endParaRPr lang="ru-RU" sz="1900" dirty="0" smtClean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Инициативный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проект, получивший поддержку большинства 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жителей,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в интересах которых предлагается его реализация, подлежит обязательному рассмотрению местной администрацией, которая в течение 30 дней со дня его поступления принимает решение поддержать инициативный проект и продолжить работу с ним в соответствии с порядком составления и рассмотрения проекта местного бюджета либо вернуть проект его инициаторам с указанием причин отказа. </a:t>
            </a:r>
            <a:endParaRPr lang="ru-RU" sz="1900" dirty="0" smtClean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900" dirty="0" smtClean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Местная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администрация вправе также предложить инициаторам проекта совместно доработать проект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900" dirty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В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случае если гражданами представлено несколько инициативных проектов, по которым местной администрацией может быть принято положительное решение, местная администрация проводит конкурсный отбор наиболее целесообразного из них с участием населения.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4596" y="780650"/>
            <a:ext cx="8343204" cy="642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DE9240"/>
                </a:solidFill>
                <a:latin typeface="Trebuchet MS" pitchFamily="34" charset="0"/>
              </a:rPr>
              <a:t>Отдельные проектируемые положения законопроекта </a:t>
            </a:r>
            <a:r>
              <a:rPr lang="en-US" sz="2200" b="1" dirty="0" smtClean="0">
                <a:solidFill>
                  <a:srgbClr val="DE9240"/>
                </a:solidFill>
                <a:latin typeface="Trebuchet MS" pitchFamily="34" charset="0"/>
              </a:rPr>
              <a:t>[2]</a:t>
            </a:r>
            <a:endParaRPr lang="ru-RU" sz="2200" b="1" dirty="0">
              <a:solidFill>
                <a:srgbClr val="DE924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8" descr="ÐÐ°ÑÑÐ¸Ð½ÐºÐ¸ Ð¿Ð¾ Ð·Ð°Ð¿ÑÐ¾ÑÑ Ð»Ð¸ÑÑ Ð±ÑÐ¼Ð°Ð³Ð¸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656" r="5897" b="5598"/>
          <a:stretch/>
        </p:blipFill>
        <p:spPr bwMode="auto">
          <a:xfrm>
            <a:off x="0" y="1423282"/>
            <a:ext cx="9144000" cy="56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764" y="1401189"/>
            <a:ext cx="9025036" cy="425116"/>
          </a:xfrm>
          <a:prstGeom prst="rect">
            <a:avLst/>
          </a:prstGeom>
          <a:solidFill>
            <a:srgbClr val="077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42763" y="1362323"/>
            <a:ext cx="9025037" cy="527143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III. </a:t>
            </a:r>
            <a:r>
              <a:rPr lang="ru-RU" sz="19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Финансовое </a:t>
            </a:r>
            <a:r>
              <a:rPr lang="ru-RU" sz="1900" b="1" dirty="0">
                <a:solidFill>
                  <a:schemeClr val="bg1"/>
                </a:solidFill>
                <a:latin typeface="Trebuchet MS" panose="020B0603020202020204" pitchFamily="34" charset="0"/>
                <a:cs typeface="Arial" charset="0"/>
              </a:rPr>
              <a:t>обеспечение реализации инициативных проектов </a:t>
            </a:r>
            <a:endParaRPr lang="ru-RU" sz="1900" b="1" dirty="0" smtClean="0">
              <a:solidFill>
                <a:schemeClr val="bg1"/>
              </a:solidFill>
              <a:latin typeface="Trebuchet MS" panose="020B0603020202020204" pitchFamily="34" charset="0"/>
              <a:cs typeface="Arial" charset="0"/>
            </a:endParaRPr>
          </a:p>
          <a:p>
            <a:pPr marL="457200" indent="-457200">
              <a:buAutoNum type="arabicPeriod" startAt="6"/>
            </a:pPr>
            <a:endParaRPr lang="ru-RU" sz="1400" b="1" dirty="0" smtClean="0">
              <a:solidFill>
                <a:schemeClr val="bg1"/>
              </a:solidFill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Финансовое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обеспечение реализации инициативных 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проектов граждан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осуществляется за счет средств местного бюджета, а также привлечения в соответствии с Бюджетным кодексом Российской Федерации 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инициативных </a:t>
            </a: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платежей граждан, индивидуальных предпринимателей и юридических лиц, образованных в соответствии с законодательством Российской Федерации</a:t>
            </a:r>
            <a:r>
              <a:rPr lang="ru-RU" sz="1900" dirty="0" smtClean="0">
                <a:latin typeface="Trebuchet MS" panose="020B0603020202020204" pitchFamily="34" charset="0"/>
                <a:cs typeface="Arial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900" dirty="0">
              <a:latin typeface="Trebuchet MS" panose="020B0603020202020204" pitchFamily="34" charset="0"/>
              <a:cs typeface="Arial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900" dirty="0">
                <a:latin typeface="Trebuchet MS" panose="020B0603020202020204" pitchFamily="34" charset="0"/>
                <a:cs typeface="Arial" charset="0"/>
              </a:rPr>
              <a:t>В случаях и порядке, установленных законами субъектов Российской Федерации, реализация инициативных проектов, может дополнительно финансироваться за счет средств бюджетов субъектов Российской Федерации.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4596" y="780650"/>
            <a:ext cx="8343204" cy="642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DE9240"/>
                </a:solidFill>
                <a:latin typeface="Trebuchet MS" pitchFamily="34" charset="0"/>
              </a:rPr>
              <a:t>Отдельные проектируемые положения законопроекта </a:t>
            </a:r>
            <a:r>
              <a:rPr lang="en-US" sz="2200" b="1" dirty="0" smtClean="0">
                <a:solidFill>
                  <a:srgbClr val="DE9240"/>
                </a:solidFill>
                <a:latin typeface="Trebuchet MS" pitchFamily="34" charset="0"/>
              </a:rPr>
              <a:t>[</a:t>
            </a:r>
            <a:r>
              <a:rPr lang="ru-RU" sz="2200" b="1" dirty="0" smtClean="0">
                <a:solidFill>
                  <a:srgbClr val="DE9240"/>
                </a:solidFill>
                <a:latin typeface="Trebuchet MS" pitchFamily="34" charset="0"/>
              </a:rPr>
              <a:t>3</a:t>
            </a:r>
            <a:r>
              <a:rPr lang="en-US" sz="2200" b="1" dirty="0" smtClean="0">
                <a:solidFill>
                  <a:srgbClr val="DE9240"/>
                </a:solidFill>
                <a:latin typeface="Trebuchet MS" pitchFamily="34" charset="0"/>
              </a:rPr>
              <a:t>]</a:t>
            </a:r>
            <a:endParaRPr lang="ru-RU" sz="2200" b="1" dirty="0">
              <a:solidFill>
                <a:srgbClr val="DE924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260" y="5127348"/>
            <a:ext cx="8755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rebuchet MS" panose="020B0603020202020204" pitchFamily="34" charset="0"/>
              </a:rPr>
              <a:t>Главу 8 «Экономическая основа местного самоуправления» Федерального закона от 06.10.2003г. № 131-ФЗ </a:t>
            </a:r>
            <a:r>
              <a:rPr lang="ru-RU" i="1" smtClean="0">
                <a:latin typeface="Trebuchet MS" panose="020B0603020202020204" pitchFamily="34" charset="0"/>
              </a:rPr>
              <a:t>предлагается также дополнить </a:t>
            </a:r>
            <a:r>
              <a:rPr lang="ru-RU" i="1" dirty="0" smtClean="0">
                <a:latin typeface="Trebuchet MS" panose="020B0603020202020204" pitchFamily="34" charset="0"/>
              </a:rPr>
              <a:t>положениями об «обеспечении реализации инициативных проектов граждан», в состав которого включаются не только инициативные платежи, но и имущественный вклад участников, а также трудовое участие (на добровольное основе).</a:t>
            </a:r>
            <a:endParaRPr lang="ru-RU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1587" y="5166766"/>
            <a:ext cx="9142413" cy="1051571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l="3197" t="33872" r="-6506" b="59973"/>
          <a:stretch/>
        </p:blipFill>
        <p:spPr>
          <a:xfrm>
            <a:off x="8718" y="5166767"/>
            <a:ext cx="9143999" cy="1051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372" y="2698992"/>
            <a:ext cx="517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D9862B"/>
                </a:solidFill>
                <a:latin typeface="DINPro-Light"/>
                <a:cs typeface="DINPro-Light"/>
              </a:rPr>
              <a:t>Спасибо за внимание!</a:t>
            </a:r>
            <a:endParaRPr lang="ru-RU" sz="2400" b="1" cap="all" dirty="0">
              <a:solidFill>
                <a:srgbClr val="D9862B"/>
              </a:solidFill>
              <a:latin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20177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8957</TotalTime>
  <Words>855</Words>
  <Application>Microsoft Office PowerPoint</Application>
  <PresentationFormat>Экран (4:3)</PresentationFormat>
  <Paragraphs>93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ilya.sokolov@minfin.ru</Manager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aleksei.zapuskalov@minfin.ru</dc:creator>
  <cp:lastModifiedBy>БАГДАСАРЯН ТИГРАН АЛЕКСАНДРОВИЧ</cp:lastModifiedBy>
  <cp:revision>286</cp:revision>
  <cp:lastPrinted>2018-05-08T12:58:30Z</cp:lastPrinted>
  <dcterms:created xsi:type="dcterms:W3CDTF">2014-05-13T07:16:38Z</dcterms:created>
  <dcterms:modified xsi:type="dcterms:W3CDTF">2018-07-13T11:27:13Z</dcterms:modified>
</cp:coreProperties>
</file>