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82" r:id="rId4"/>
    <p:sldId id="258" r:id="rId5"/>
    <p:sldId id="259" r:id="rId6"/>
    <p:sldId id="280" r:id="rId7"/>
    <p:sldId id="281" r:id="rId8"/>
    <p:sldId id="263" r:id="rId9"/>
    <p:sldId id="264" r:id="rId10"/>
    <p:sldId id="265" r:id="rId11"/>
    <p:sldId id="266" r:id="rId12"/>
    <p:sldId id="267" r:id="rId13"/>
    <p:sldId id="279" r:id="rId14"/>
    <p:sldId id="283" r:id="rId15"/>
    <p:sldId id="269" r:id="rId16"/>
    <p:sldId id="273" r:id="rId17"/>
    <p:sldId id="274" r:id="rId18"/>
    <p:sldId id="284" r:id="rId19"/>
    <p:sldId id="287" r:id="rId20"/>
    <p:sldId id="290" r:id="rId21"/>
    <p:sldId id="286" r:id="rId22"/>
  </p:sldIdLst>
  <p:sldSz cx="9144000" cy="6858000" type="screen4x3"/>
  <p:notesSz cx="6797675" cy="9928225"/>
  <p:embeddedFontLst>
    <p:embeddedFont>
      <p:font typeface="Georgia" pitchFamily="18" charset="0"/>
      <p:regular r:id="rId25"/>
      <p:bold r:id="rId26"/>
      <p:italic r:id="rId27"/>
      <p:boldItalic r:id="rId28"/>
    </p:embeddedFont>
    <p:embeddedFont>
      <p:font typeface="Calibri" pitchFamily="34" charset="0"/>
      <p:regular r:id="rId29"/>
      <p:bold r:id="rId30"/>
      <p:italic r:id="rId31"/>
      <p:boldItalic r:id="rId32"/>
    </p:embeddedFont>
    <p:embeddedFont>
      <p:font typeface="Lora" charset="-52"/>
      <p:regular r:id="rId33"/>
      <p:bold r:id="rId34"/>
      <p:italic r:id="rId35"/>
      <p:boldItalic r:id="rId36"/>
    </p:embeddedFont>
    <p:embeddedFont>
      <p:font typeface="Lora Medium" charset="-52"/>
      <p:regular r:id="rId37"/>
      <p:bold r:id="rId38"/>
      <p:italic r:id="rId39"/>
      <p:boldItalic r:id="rId40"/>
    </p:embeddedFont>
    <p:embeddedFont>
      <p:font typeface="Oswald" charset="-52"/>
      <p:regular r:id="rId41"/>
      <p:bold r:id="rId42"/>
    </p:embeddedFont>
    <p:embeddedFont>
      <p:font typeface="Arial Cyr" pitchFamily="34" charset="0"/>
      <p:regular r:id="rId43"/>
      <p:bold r:id="rId44"/>
      <p:italic r:id="rId45"/>
      <p:boldItalic r:id="rId46"/>
    </p:embeddedFont>
    <p:embeddedFont>
      <p:font typeface="Tahoma" pitchFamily="34" charset="0"/>
      <p:regular r:id="rId47"/>
      <p:bold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5026C3B-89D4-4B21-926F-469B099BE64E}">
          <p14:sldIdLst>
            <p14:sldId id="256"/>
            <p14:sldId id="257"/>
            <p14:sldId id="282"/>
            <p14:sldId id="258"/>
            <p14:sldId id="259"/>
            <p14:sldId id="280"/>
            <p14:sldId id="281"/>
            <p14:sldId id="263"/>
            <p14:sldId id="264"/>
            <p14:sldId id="265"/>
            <p14:sldId id="266"/>
            <p14:sldId id="267"/>
            <p14:sldId id="279"/>
            <p14:sldId id="283"/>
            <p14:sldId id="269"/>
            <p14:sldId id="273"/>
            <p14:sldId id="274"/>
            <p14:sldId id="284"/>
            <p14:sldId id="287"/>
            <p14:sldId id="290"/>
            <p14:sldId id="28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F6F"/>
    <a:srgbClr val="002060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4F6CD052-8965-4A92-A76A-A42449F9A9D4}">
  <a:tblStyle styleId="{4F6CD052-8965-4A92-A76A-A42449F9A9D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98" autoAdjust="0"/>
  </p:normalViewPr>
  <p:slideViewPr>
    <p:cSldViewPr>
      <p:cViewPr>
        <p:scale>
          <a:sx n="98" d="100"/>
          <a:sy n="98" d="100"/>
        </p:scale>
        <p:origin x="-2004" y="-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7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font" Target="fonts/font23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font" Target="fonts/font2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font" Target="fonts/font2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font" Target="fonts/font24.fntdata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642161799872875"/>
          <c:y val="4.3437605962258409E-2"/>
          <c:w val="0.70185732287055824"/>
          <c:h val="0.85794954151101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>
                    <a:latin typeface="Oswald" charset="-52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_-* #,##0.0_р_._-;\-* #,##0.0_р_._-;_-* "-"??_р_._-;_-@_-</c:formatCode>
                <c:ptCount val="4"/>
                <c:pt idx="0">
                  <c:v>971306</c:v>
                </c:pt>
                <c:pt idx="1">
                  <c:v>1020669</c:v>
                </c:pt>
                <c:pt idx="2">
                  <c:v>1050402</c:v>
                </c:pt>
                <c:pt idx="3">
                  <c:v>1098832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9032548296090964E-2"/>
                  <c:y val="8.11277653708369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6141248422306448E-2"/>
                  <c:y val="2.70425884569456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1804298611629672E-2"/>
                  <c:y val="2.70425884569456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0358648674737414E-2"/>
                  <c:y val="2.70425884569456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latin typeface="Oswald" charset="-52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Лист1!$C$2:$C$5</c:f>
              <c:numCache>
                <c:formatCode>_-* #,##0.0_р_._-;\-* #,##0.0_р_._-;_-* "-"??_р_._-;_-@_-</c:formatCode>
                <c:ptCount val="4"/>
                <c:pt idx="0">
                  <c:v>177806</c:v>
                </c:pt>
                <c:pt idx="1">
                  <c:v>211850</c:v>
                </c:pt>
                <c:pt idx="2">
                  <c:v>171779</c:v>
                </c:pt>
                <c:pt idx="3">
                  <c:v>169591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990464"/>
        <c:axId val="44992000"/>
      </c:barChart>
      <c:catAx>
        <c:axId val="44990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Oswald" charset="-52"/>
              </a:defRPr>
            </a:pPr>
            <a:endParaRPr lang="ru-RU"/>
          </a:p>
        </c:txPr>
        <c:crossAx val="44992000"/>
        <c:crosses val="autoZero"/>
        <c:auto val="1"/>
        <c:lblAlgn val="ctr"/>
        <c:lblOffset val="100"/>
        <c:noMultiLvlLbl val="0"/>
      </c:catAx>
      <c:valAx>
        <c:axId val="44992000"/>
        <c:scaling>
          <c:orientation val="minMax"/>
        </c:scaling>
        <c:delete val="1"/>
        <c:axPos val="l"/>
        <c:numFmt formatCode="_-* #,##0.0_р_._-;\-* #,##0.0_р_._-;_-* &quot;-&quot;??_р_._-;_-@_-" sourceLinked="1"/>
        <c:majorTickMark val="out"/>
        <c:minorTickMark val="none"/>
        <c:tickLblPos val="nextTo"/>
        <c:crossAx val="449904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2.0630676737193837E-3"/>
          <c:y val="0.21629924433772288"/>
          <c:w val="0.21140194949099222"/>
          <c:h val="0.50520367540717193"/>
        </c:manualLayout>
      </c:layout>
      <c:overlay val="0"/>
      <c:txPr>
        <a:bodyPr/>
        <a:lstStyle/>
        <a:p>
          <a:pPr>
            <a:defRPr sz="2000">
              <a:latin typeface="Oswald" charset="-52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17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894621795599911"/>
          <c:y val="6.6497862586743671E-3"/>
          <c:w val="0.56270535581242176"/>
          <c:h val="0.57588088577941388"/>
        </c:manualLayout>
      </c:layout>
      <c:pie3DChart>
        <c:varyColors val="1"/>
        <c:ser>
          <c:idx val="0"/>
          <c:order val="0"/>
          <c:spPr>
            <a:solidFill>
              <a:srgbClr val="0099CC"/>
            </a:solidFill>
            <a:ln w="7209">
              <a:solidFill>
                <a:srgbClr val="000000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explosion val="19"/>
          <c:dPt>
            <c:idx val="0"/>
            <c:bubble3D val="0"/>
            <c:spPr>
              <a:solidFill>
                <a:srgbClr val="6666FF"/>
              </a:solidFill>
              <a:ln w="7209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rgbClr val="66FFFF"/>
              </a:solidFill>
              <a:ln w="7209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rgbClr val="00B0F0"/>
              </a:solidFill>
              <a:ln w="7209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rgbClr val="CC00FF"/>
              </a:solidFill>
              <a:ln w="7209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4"/>
            <c:bubble3D val="0"/>
            <c:spPr>
              <a:solidFill>
                <a:srgbClr val="FFFF00"/>
              </a:solidFill>
              <a:ln w="1906">
                <a:solidFill>
                  <a:srgbClr val="000000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C0C0C0"/>
              </a:solidFill>
              <a:ln w="1906">
                <a:solidFill>
                  <a:srgbClr val="000000"/>
                </a:solidFill>
                <a:prstDash val="solid"/>
              </a:ln>
            </c:spPr>
          </c:dPt>
          <c:dPt>
            <c:idx val="6"/>
            <c:bubble3D val="0"/>
            <c:explosion val="39"/>
            <c:spPr>
              <a:solidFill>
                <a:srgbClr val="FF0000"/>
              </a:solidFill>
              <a:ln w="1906">
                <a:solidFill>
                  <a:srgbClr val="000000"/>
                </a:solidFill>
                <a:prstDash val="solid"/>
              </a:ln>
            </c:spPr>
          </c:dPt>
          <c:dPt>
            <c:idx val="7"/>
            <c:bubble3D val="0"/>
            <c:explosion val="29"/>
            <c:spPr>
              <a:solidFill>
                <a:srgbClr val="00FF00"/>
              </a:solidFill>
              <a:ln w="1906">
                <a:solidFill>
                  <a:srgbClr val="000000"/>
                </a:solidFill>
                <a:prstDash val="solid"/>
              </a:ln>
            </c:spPr>
          </c:dPt>
          <c:dPt>
            <c:idx val="8"/>
            <c:bubble3D val="0"/>
            <c:explosion val="0"/>
            <c:spPr>
              <a:solidFill>
                <a:srgbClr val="FFCC00"/>
              </a:solidFill>
              <a:ln w="1906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6.7507296595127095E-2"/>
                  <c:y val="-0.1982323560797883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4832053380711044E-2"/>
                  <c:y val="-2.775185552137108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1524032610864973E-3"/>
                  <c:y val="-2.112247733739162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908657032218345E-2"/>
                  <c:y val="-2.082591993881559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4275664363773023E-3"/>
                  <c:y val="3.371093845057447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1450300008741385E-3"/>
                  <c:y val="1.950155568302313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9860496495602907E-3"/>
                  <c:y val="7.6080026420538493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7194085861801925E-2"/>
                  <c:y val="2.085939257592800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7317579667991818E-2"/>
                  <c:y val="1.338450574472892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Mode val="edge"/>
                  <c:yMode val="edge"/>
                  <c:x val="0.34083930399181167"/>
                  <c:y val="0.61442006269592475"/>
                </c:manualLayout>
              </c:layout>
              <c:tx>
                <c:rich>
                  <a:bodyPr/>
                  <a:lstStyle/>
                  <a:p>
                    <a:r>
                      <a:rPr lang="ru-RU" sz="1600">
                        <a:latin typeface="Oswald" charset="-52"/>
                      </a:rPr>
                      <a:t>2,9</a:t>
                    </a:r>
                    <a:endParaRPr lang="ru-RU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4567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Oswald" charset="-52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Sheet1!$B$1:$I$1</c:f>
              <c:strCache>
                <c:ptCount val="8"/>
                <c:pt idx="0">
                  <c:v>НДФЛ</c:v>
                </c:pt>
                <c:pt idx="1">
                  <c:v>Налог на прибыль </c:v>
                </c:pt>
                <c:pt idx="2">
                  <c:v>УСН</c:v>
                </c:pt>
                <c:pt idx="3">
                  <c:v>Патентная система</c:v>
                </c:pt>
                <c:pt idx="4">
                  <c:v>ЕСХН</c:v>
                </c:pt>
                <c:pt idx="5">
                  <c:v>Аренда земли</c:v>
                </c:pt>
                <c:pt idx="6">
                  <c:v>Госпошлина</c:v>
                </c:pt>
                <c:pt idx="7">
                  <c:v>Прочие</c:v>
                </c:pt>
              </c:strCache>
            </c:strRef>
          </c:cat>
          <c:val>
            <c:numRef>
              <c:f>Sheet1!$B$2:$I$2</c:f>
              <c:numCache>
                <c:formatCode>#,##0.0</c:formatCode>
                <c:ptCount val="8"/>
                <c:pt idx="0">
                  <c:v>54.4</c:v>
                </c:pt>
                <c:pt idx="1">
                  <c:v>4.5999999999999996</c:v>
                </c:pt>
                <c:pt idx="2">
                  <c:v>16.5</c:v>
                </c:pt>
                <c:pt idx="3">
                  <c:v>3.2</c:v>
                </c:pt>
                <c:pt idx="4">
                  <c:v>1.6</c:v>
                </c:pt>
                <c:pt idx="5">
                  <c:v>11.9</c:v>
                </c:pt>
                <c:pt idx="6">
                  <c:v>1.3</c:v>
                </c:pt>
                <c:pt idx="7">
                  <c:v>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9">
          <a:noFill/>
        </a:ln>
      </c:spPr>
    </c:plotArea>
    <c:legend>
      <c:legendPos val="r"/>
      <c:layout>
        <c:manualLayout>
          <c:xMode val="edge"/>
          <c:yMode val="edge"/>
          <c:x val="0.162694349585771"/>
          <c:y val="8.6343665742664277E-2"/>
          <c:w val="0.15539825145577224"/>
          <c:h val="0.39196724106359199"/>
        </c:manualLayout>
      </c:layout>
      <c:overlay val="0"/>
      <c:spPr>
        <a:noFill/>
        <a:ln w="14420">
          <a:noFill/>
        </a:ln>
      </c:spPr>
      <c:txPr>
        <a:bodyPr/>
        <a:lstStyle/>
        <a:p>
          <a:pPr>
            <a:defRPr sz="1421" b="1" i="0" u="none" strike="noStrike" baseline="0">
              <a:solidFill>
                <a:srgbClr val="000000"/>
              </a:solidFill>
              <a:latin typeface="Oswald" charset="-52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264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8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dPt>
            <c:idx val="0"/>
            <c:bubble3D val="0"/>
            <c:explosion val="20"/>
          </c:dPt>
          <c:dPt>
            <c:idx val="1"/>
            <c:bubble3D val="0"/>
            <c:explosion val="11"/>
          </c:dPt>
          <c:dPt>
            <c:idx val="2"/>
            <c:bubble3D val="0"/>
            <c:explosion val="12"/>
          </c:dPt>
          <c:dPt>
            <c:idx val="3"/>
            <c:bubble3D val="0"/>
            <c:explosion val="17"/>
          </c:dPt>
          <c:dLbls>
            <c:dLbl>
              <c:idx val="0"/>
              <c:layout>
                <c:manualLayout>
                  <c:x val="6.5241271006318061E-2"/>
                  <c:y val="-0.1487487968825804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3854275754424373E-2"/>
                  <c:y val="-7.658651603714569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6756357672462616E-2"/>
                  <c:y val="9.598654068447826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9943193925629393E-3"/>
                  <c:y val="6.185914985422194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Субвенции</c:v>
                </c:pt>
                <c:pt idx="1">
                  <c:v>Дотации</c:v>
                </c:pt>
                <c:pt idx="2">
                  <c:v>Субсидии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58.3</c:v>
                </c:pt>
                <c:pt idx="1">
                  <c:v>17.3</c:v>
                </c:pt>
                <c:pt idx="2">
                  <c:v>23.4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0625833240751024"/>
          <c:y val="4.5238774933974775E-2"/>
          <c:w val="0.28639294707995405"/>
          <c:h val="0.71636068095275984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60"/>
      <c:rotY val="110"/>
      <c:rAngAx val="0"/>
      <c:perspective val="5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4871892103815831E-2"/>
          <c:y val="4.3280299102568857E-2"/>
          <c:w val="0.96163534630220149"/>
          <c:h val="0.9418922588848153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explosion val="54"/>
          </c:dPt>
          <c:dLbls>
            <c:dLbl>
              <c:idx val="0"/>
              <c:layout>
                <c:manualLayout>
                  <c:x val="-9.7691739485328069E-3"/>
                  <c:y val="-0.2668663744151884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Социально-культурная </a:t>
                    </a:r>
                    <a:r>
                      <a:rPr lang="ru-RU" dirty="0"/>
                      <a:t>сфера; </a:t>
                    </a:r>
                    <a:endParaRPr lang="en-US" dirty="0" smtClean="0"/>
                  </a:p>
                  <a:p>
                    <a:r>
                      <a:rPr lang="ru-RU" dirty="0" smtClean="0"/>
                      <a:t>2 </a:t>
                    </a:r>
                    <a:r>
                      <a:rPr lang="ru-RU" dirty="0"/>
                      <a:t>937 594,1</a:t>
                    </a:r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4324730677307563E-2"/>
                  <c:y val="-7.4771205977113647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Национальная экономика</a:t>
                    </a:r>
                    <a:r>
                      <a:rPr lang="ru-RU" smtClean="0"/>
                      <a:t>;</a:t>
                    </a:r>
                    <a:endParaRPr lang="en-US" smtClean="0"/>
                  </a:p>
                  <a:p>
                    <a:r>
                      <a:rPr lang="ru-RU" smtClean="0"/>
                      <a:t> </a:t>
                    </a:r>
                    <a:r>
                      <a:rPr lang="ru-RU"/>
                      <a:t>63 304,0</a:t>
                    </a:r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8889478304063551E-2"/>
                  <c:y val="0.14622372205557407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Национальная безопасность; </a:t>
                    </a:r>
                    <a:endParaRPr lang="en-US" smtClean="0"/>
                  </a:p>
                  <a:p>
                    <a:r>
                      <a:rPr lang="ru-RU" smtClean="0"/>
                      <a:t>37 </a:t>
                    </a:r>
                    <a:r>
                      <a:rPr lang="ru-RU"/>
                      <a:t>479,9</a:t>
                    </a:r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0803299174288257"/>
                  <c:y val="0.38608422366650619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ЖКХ; </a:t>
                    </a:r>
                    <a:endParaRPr lang="en-US" smtClean="0"/>
                  </a:p>
                  <a:p>
                    <a:r>
                      <a:rPr lang="ru-RU" smtClean="0"/>
                      <a:t>35 </a:t>
                    </a:r>
                    <a:r>
                      <a:rPr lang="ru-RU"/>
                      <a:t>219,6</a:t>
                    </a:r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13612560036947227"/>
                  <c:y val="0.31203612407263392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>
                        <a:latin typeface="Oswald" charset="-52"/>
                      </a:rPr>
                      <a:t>Прочее; </a:t>
                    </a:r>
                    <a:r>
                      <a:rPr lang="en-US" sz="2000" dirty="0" smtClean="0">
                        <a:latin typeface="Oswald" charset="-52"/>
                      </a:rPr>
                      <a:t> </a:t>
                    </a:r>
                  </a:p>
                  <a:p>
                    <a:r>
                      <a:rPr lang="ru-RU" sz="2000" dirty="0" smtClean="0">
                        <a:latin typeface="Oswald" charset="-52"/>
                      </a:rPr>
                      <a:t>308 091,2</a:t>
                    </a:r>
                    <a:endParaRPr lang="ru-RU" dirty="0"/>
                  </a:p>
                </c:rich>
              </c:tx>
              <c:dLblPos val="bestFit"/>
              <c:showLegendKey val="1"/>
              <c:showVal val="1"/>
              <c:showCatName val="1"/>
              <c:showSerName val="1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2000">
                    <a:latin typeface="Oswald" charset="-52"/>
                  </a:defRPr>
                </a:pPr>
                <a:endParaRPr lang="ru-RU"/>
              </a:p>
            </c:txPr>
            <c:dLblPos val="bestFit"/>
            <c:showLegendKey val="1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Социально-культурная сфера</c:v>
                </c:pt>
                <c:pt idx="1">
                  <c:v>Национальная экономика</c:v>
                </c:pt>
                <c:pt idx="2">
                  <c:v>Национальная безопасность</c:v>
                </c:pt>
                <c:pt idx="3">
                  <c:v>ЖКХ</c:v>
                </c:pt>
                <c:pt idx="4">
                  <c:v>Прочее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2937594.1</c:v>
                </c:pt>
                <c:pt idx="1">
                  <c:v>63304</c:v>
                </c:pt>
                <c:pt idx="2">
                  <c:v>37479.9</c:v>
                </c:pt>
                <c:pt idx="3">
                  <c:v>35219.599999999999</c:v>
                </c:pt>
                <c:pt idx="4">
                  <c:v>308091.2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10"/>
      <c:rAngAx val="0"/>
      <c:perspective val="6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645663026688791E-2"/>
          <c:y val="2.9382306929639366E-2"/>
          <c:w val="0.79085433159756446"/>
          <c:h val="0.870521827247178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</c:v>
                </c:pt>
              </c:strCache>
            </c:strRef>
          </c:tx>
          <c:invertIfNegative val="0"/>
          <c:dLbls>
            <c:numFmt formatCode="#,##0.0" sourceLinked="0"/>
            <c:spPr>
              <a:ln>
                <a:solidFill>
                  <a:schemeClr val="bg1"/>
                </a:solidFill>
              </a:ln>
            </c:spPr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2102892.2000000002</c:v>
                </c:pt>
                <c:pt idx="1">
                  <c:v>2515527.7000000002</c:v>
                </c:pt>
                <c:pt idx="2">
                  <c:v>2153569.1</c:v>
                </c:pt>
                <c:pt idx="3">
                  <c:v>2103572.2000000002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404865409219764E-2"/>
                  <c:y val="-6.4871304971884911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8359322082492627E-2"/>
                  <c:y val="-7.8226736586633649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2626321089771388E-2"/>
                  <c:y val="-6.4107023060118562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1247657070361356E-2"/>
                  <c:y val="-5.1006161820760385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278788.40000000002</c:v>
                </c:pt>
                <c:pt idx="1">
                  <c:v>257673.2</c:v>
                </c:pt>
                <c:pt idx="2">
                  <c:v>118996.2</c:v>
                </c:pt>
                <c:pt idx="3">
                  <c:v>119399.7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Социальная политика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5514656077640117E-2"/>
                  <c:y val="-2.9382330076177045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4092323075213866E-2"/>
                  <c:y val="-2.9382330076177045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1247657070361356E-2"/>
                  <c:y val="-1.2081628428471153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5558325060656343E-2"/>
                  <c:y val="2.4163256856942483E-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170312.7</c:v>
                </c:pt>
                <c:pt idx="1">
                  <c:v>121376.5</c:v>
                </c:pt>
                <c:pt idx="2">
                  <c:v>116546.4</c:v>
                </c:pt>
                <c:pt idx="3">
                  <c:v>119121.1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Здравоохранение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570</c:v>
                </c:pt>
                <c:pt idx="1">
                  <c:v>2000</c:v>
                </c:pt>
                <c:pt idx="2">
                  <c:v>17000</c:v>
                </c:pt>
                <c:pt idx="3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Культура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1116650121312687E-3"/>
                  <c:y val="-1.6026708199563387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2669990072787614E-3"/>
                  <c:y val="0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6893320097050146E-3"/>
                  <c:y val="0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2626321089771388E-2"/>
                  <c:y val="1.2081628428471242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40181.800000000003</c:v>
                </c:pt>
                <c:pt idx="1">
                  <c:v>41016.699999999997</c:v>
                </c:pt>
                <c:pt idx="2">
                  <c:v>38636.400000000001</c:v>
                </c:pt>
                <c:pt idx="3">
                  <c:v>38671.800000000003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1636352"/>
        <c:axId val="101187584"/>
        <c:axId val="0"/>
      </c:bar3DChart>
      <c:catAx>
        <c:axId val="101636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1187584"/>
        <c:crosses val="autoZero"/>
        <c:auto val="1"/>
        <c:lblAlgn val="ctr"/>
        <c:lblOffset val="100"/>
        <c:noMultiLvlLbl val="0"/>
      </c:catAx>
      <c:valAx>
        <c:axId val="1011875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16363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547068246897294"/>
          <c:y val="5.6307428165681551E-2"/>
          <c:w val="0.2816846515261745"/>
          <c:h val="0.5932260426933122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11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6"/>
          <c:dPt>
            <c:idx val="0"/>
            <c:bubble3D val="0"/>
            <c:explosion val="0"/>
          </c:dPt>
          <c:dLbls>
            <c:dLbl>
              <c:idx val="0"/>
              <c:layout>
                <c:manualLayout>
                  <c:x val="-6.4561103854940488E-2"/>
                  <c:y val="-7.838379568320083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6.5566477674282683E-2"/>
                  <c:y val="-0.2008651715604865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800">
                    <a:latin typeface="Oswald" charset="-52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расходы в рамках муниципальных программ</c:v>
                </c:pt>
                <c:pt idx="1">
                  <c:v>непрограмные расходы</c:v>
                </c:pt>
              </c:strCache>
            </c:strRef>
          </c:cat>
          <c:val>
            <c:numRef>
              <c:f>Лист1!$B$2:$B$3</c:f>
              <c:numCache>
                <c:formatCode>_-* #,##0.0_р_._-;\-* #,##0.0_р_._-;_-* "-"??_р_._-;_-@_-</c:formatCode>
                <c:ptCount val="2"/>
                <c:pt idx="0">
                  <c:v>3084499.5</c:v>
                </c:pt>
                <c:pt idx="1">
                  <c:v>297189.3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383001328517187"/>
          <c:y val="5.2249273511831576E-2"/>
          <c:w val="0.33091281174173925"/>
          <c:h val="0.81812237497286"/>
        </c:manualLayout>
      </c:layout>
      <c:overlay val="0"/>
      <c:txPr>
        <a:bodyPr/>
        <a:lstStyle/>
        <a:p>
          <a:pPr>
            <a:defRPr sz="2000">
              <a:latin typeface="Oswald" charset="-52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1600"/>
              <a:t>Выравнивание бюджетной обеспеченности поселений</a:t>
            </a:r>
          </a:p>
        </c:rich>
      </c:tx>
      <c:layout>
        <c:manualLayout>
          <c:xMode val="edge"/>
          <c:yMode val="edge"/>
          <c:x val="0.10992828199106691"/>
          <c:y val="3.130750847449081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7979491721288489E-2"/>
          <c:y val="0.1309192700491085"/>
          <c:w val="0.67096536176536015"/>
          <c:h val="0.63448007983105792"/>
        </c:manualLayout>
      </c:layout>
      <c:lineChart>
        <c:grouping val="standard"/>
        <c:varyColors val="0"/>
        <c:ser>
          <c:idx val="0"/>
          <c:order val="0"/>
          <c:tx>
            <c:v>До выравнивания</c:v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strRef>
              <c:f>'[Форма для расчета дотаций (30000) поселениям 2022.xls]2021(черн)'!$AD$10:$AD$24</c:f>
              <c:strCache>
                <c:ptCount val="15"/>
                <c:pt idx="0">
                  <c:v>Славянское </c:v>
                </c:pt>
                <c:pt idx="1">
                  <c:v>Анастасиевское </c:v>
                </c:pt>
                <c:pt idx="2">
                  <c:v>Ачуевское </c:v>
                </c:pt>
                <c:pt idx="3">
                  <c:v>Голубая Нива</c:v>
                </c:pt>
                <c:pt idx="4">
                  <c:v>Забойское </c:v>
                </c:pt>
                <c:pt idx="5">
                  <c:v>Кировское</c:v>
                </c:pt>
                <c:pt idx="6">
                  <c:v>Коржевское </c:v>
                </c:pt>
                <c:pt idx="7">
                  <c:v>Маевское </c:v>
                </c:pt>
                <c:pt idx="8">
                  <c:v>Петровское </c:v>
                </c:pt>
                <c:pt idx="9">
                  <c:v>Прибрежное </c:v>
                </c:pt>
                <c:pt idx="10">
                  <c:v>Прикубанское </c:v>
                </c:pt>
                <c:pt idx="11">
                  <c:v>Протокское </c:v>
                </c:pt>
                <c:pt idx="12">
                  <c:v>Рисовое </c:v>
                </c:pt>
                <c:pt idx="13">
                  <c:v>Целинное </c:v>
                </c:pt>
                <c:pt idx="14">
                  <c:v>Черноерковское</c:v>
                </c:pt>
              </c:strCache>
            </c:strRef>
          </c:cat>
          <c:val>
            <c:numRef>
              <c:f>'[Форма для расчета дотаций (30000) поселениям 2022.xls]2021(черн)'!$K$10:$K$24</c:f>
              <c:numCache>
                <c:formatCode>#,##0.00</c:formatCode>
                <c:ptCount val="15"/>
                <c:pt idx="0">
                  <c:v>1.1100000000000001</c:v>
                </c:pt>
                <c:pt idx="1">
                  <c:v>0.7</c:v>
                </c:pt>
                <c:pt idx="2">
                  <c:v>0.42</c:v>
                </c:pt>
                <c:pt idx="3">
                  <c:v>0.4</c:v>
                </c:pt>
                <c:pt idx="4">
                  <c:v>0.5</c:v>
                </c:pt>
                <c:pt idx="5">
                  <c:v>0.55000000000000004</c:v>
                </c:pt>
                <c:pt idx="6">
                  <c:v>0.84</c:v>
                </c:pt>
                <c:pt idx="7">
                  <c:v>0.43</c:v>
                </c:pt>
                <c:pt idx="8">
                  <c:v>0.73</c:v>
                </c:pt>
                <c:pt idx="9">
                  <c:v>0.68</c:v>
                </c:pt>
                <c:pt idx="10">
                  <c:v>0.44</c:v>
                </c:pt>
                <c:pt idx="11">
                  <c:v>0.73</c:v>
                </c:pt>
                <c:pt idx="12">
                  <c:v>0.46</c:v>
                </c:pt>
                <c:pt idx="13">
                  <c:v>0.44</c:v>
                </c:pt>
                <c:pt idx="14">
                  <c:v>0.7</c:v>
                </c:pt>
              </c:numCache>
            </c:numRef>
          </c:val>
          <c:smooth val="0"/>
        </c:ser>
        <c:ser>
          <c:idx val="1"/>
          <c:order val="1"/>
          <c:tx>
            <c:v>После выравнивания</c:v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strRef>
              <c:f>'[Форма для расчета дотаций (30000) поселениям 2022.xls]2021(черн)'!$AD$10:$AD$24</c:f>
              <c:strCache>
                <c:ptCount val="15"/>
                <c:pt idx="0">
                  <c:v>Славянское </c:v>
                </c:pt>
                <c:pt idx="1">
                  <c:v>Анастасиевское </c:v>
                </c:pt>
                <c:pt idx="2">
                  <c:v>Ачуевское </c:v>
                </c:pt>
                <c:pt idx="3">
                  <c:v>Голубая Нива</c:v>
                </c:pt>
                <c:pt idx="4">
                  <c:v>Забойское </c:v>
                </c:pt>
                <c:pt idx="5">
                  <c:v>Кировское</c:v>
                </c:pt>
                <c:pt idx="6">
                  <c:v>Коржевское </c:v>
                </c:pt>
                <c:pt idx="7">
                  <c:v>Маевское </c:v>
                </c:pt>
                <c:pt idx="8">
                  <c:v>Петровское </c:v>
                </c:pt>
                <c:pt idx="9">
                  <c:v>Прибрежное </c:v>
                </c:pt>
                <c:pt idx="10">
                  <c:v>Прикубанское </c:v>
                </c:pt>
                <c:pt idx="11">
                  <c:v>Протокское </c:v>
                </c:pt>
                <c:pt idx="12">
                  <c:v>Рисовое </c:v>
                </c:pt>
                <c:pt idx="13">
                  <c:v>Целинное </c:v>
                </c:pt>
                <c:pt idx="14">
                  <c:v>Черноерковское</c:v>
                </c:pt>
              </c:strCache>
            </c:strRef>
          </c:cat>
          <c:val>
            <c:numRef>
              <c:f>'[Форма для расчета дотаций (30000) поселениям 2022.xls]2021(черн)'!$AF$10:$AF$24</c:f>
              <c:numCache>
                <c:formatCode>#,##0.00_ ;[Red]\-#,##0.00\ </c:formatCode>
                <c:ptCount val="15"/>
                <c:pt idx="0">
                  <c:v>1.1100000000000001</c:v>
                </c:pt>
                <c:pt idx="1">
                  <c:v>0.71</c:v>
                </c:pt>
                <c:pt idx="2">
                  <c:v>0.61</c:v>
                </c:pt>
                <c:pt idx="3">
                  <c:v>0.6</c:v>
                </c:pt>
                <c:pt idx="4">
                  <c:v>0.63</c:v>
                </c:pt>
                <c:pt idx="5">
                  <c:v>0.63</c:v>
                </c:pt>
                <c:pt idx="6">
                  <c:v>1</c:v>
                </c:pt>
                <c:pt idx="7">
                  <c:v>0.61</c:v>
                </c:pt>
                <c:pt idx="8">
                  <c:v>0.73</c:v>
                </c:pt>
                <c:pt idx="9">
                  <c:v>0.68</c:v>
                </c:pt>
                <c:pt idx="10">
                  <c:v>0.61</c:v>
                </c:pt>
                <c:pt idx="11">
                  <c:v>0.73</c:v>
                </c:pt>
                <c:pt idx="12">
                  <c:v>0.62</c:v>
                </c:pt>
                <c:pt idx="13">
                  <c:v>0.61</c:v>
                </c:pt>
                <c:pt idx="14">
                  <c:v>0.72</c:v>
                </c:pt>
              </c:numCache>
            </c:numRef>
          </c:val>
          <c:smooth val="0"/>
        </c:ser>
        <c:ser>
          <c:idx val="2"/>
          <c:order val="2"/>
          <c:tx>
            <c:v>Критерий выравнивания</c:v>
          </c:tx>
          <c:spPr>
            <a:ln w="12700">
              <a:solidFill>
                <a:srgbClr val="FFFF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cat>
            <c:strRef>
              <c:f>'[Форма для расчета дотаций (30000) поселениям 2022.xls]2021(черн)'!$AD$10:$AD$24</c:f>
              <c:strCache>
                <c:ptCount val="15"/>
                <c:pt idx="0">
                  <c:v>Славянское </c:v>
                </c:pt>
                <c:pt idx="1">
                  <c:v>Анастасиевское </c:v>
                </c:pt>
                <c:pt idx="2">
                  <c:v>Ачуевское </c:v>
                </c:pt>
                <c:pt idx="3">
                  <c:v>Голубая Нива</c:v>
                </c:pt>
                <c:pt idx="4">
                  <c:v>Забойское </c:v>
                </c:pt>
                <c:pt idx="5">
                  <c:v>Кировское</c:v>
                </c:pt>
                <c:pt idx="6">
                  <c:v>Коржевское </c:v>
                </c:pt>
                <c:pt idx="7">
                  <c:v>Маевское </c:v>
                </c:pt>
                <c:pt idx="8">
                  <c:v>Петровское </c:v>
                </c:pt>
                <c:pt idx="9">
                  <c:v>Прибрежное </c:v>
                </c:pt>
                <c:pt idx="10">
                  <c:v>Прикубанское </c:v>
                </c:pt>
                <c:pt idx="11">
                  <c:v>Протокское </c:v>
                </c:pt>
                <c:pt idx="12">
                  <c:v>Рисовое </c:v>
                </c:pt>
                <c:pt idx="13">
                  <c:v>Целинное </c:v>
                </c:pt>
                <c:pt idx="14">
                  <c:v>Черноерковское</c:v>
                </c:pt>
              </c:strCache>
            </c:strRef>
          </c:cat>
          <c:val>
            <c:numRef>
              <c:f>'[Форма для расчета дотаций (30000) поселениям 2022.xls]2021(черн)'!$AG$10:$AG$24</c:f>
              <c:numCache>
                <c:formatCode>0.000</c:formatCode>
                <c:ptCount val="15"/>
                <c:pt idx="0">
                  <c:v>0.68200000000000005</c:v>
                </c:pt>
                <c:pt idx="1">
                  <c:v>0.68200000000000005</c:v>
                </c:pt>
                <c:pt idx="2">
                  <c:v>0.68200000000000005</c:v>
                </c:pt>
                <c:pt idx="3">
                  <c:v>0.68200000000000005</c:v>
                </c:pt>
                <c:pt idx="4">
                  <c:v>0.68200000000000005</c:v>
                </c:pt>
                <c:pt idx="5">
                  <c:v>0.68200000000000005</c:v>
                </c:pt>
                <c:pt idx="6">
                  <c:v>0.68200000000000005</c:v>
                </c:pt>
                <c:pt idx="7">
                  <c:v>0.68200000000000005</c:v>
                </c:pt>
                <c:pt idx="8">
                  <c:v>0.68200000000000005</c:v>
                </c:pt>
                <c:pt idx="9">
                  <c:v>0.68200000000000005</c:v>
                </c:pt>
                <c:pt idx="10">
                  <c:v>0.68200000000000005</c:v>
                </c:pt>
                <c:pt idx="11">
                  <c:v>0.68200000000000005</c:v>
                </c:pt>
                <c:pt idx="12">
                  <c:v>0.68200000000000005</c:v>
                </c:pt>
                <c:pt idx="13">
                  <c:v>0.68200000000000005</c:v>
                </c:pt>
                <c:pt idx="14">
                  <c:v>0.68200000000000005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202368"/>
        <c:axId val="122213120"/>
      </c:lineChart>
      <c:catAx>
        <c:axId val="1222023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/>
                  <a:t>Поселения</a:t>
                </a:r>
              </a:p>
            </c:rich>
          </c:tx>
          <c:layout>
            <c:manualLayout>
              <c:xMode val="edge"/>
              <c:yMode val="edge"/>
              <c:x val="0.36137185154487267"/>
              <c:y val="0.9541638026220923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22213120"/>
        <c:crosses val="autoZero"/>
        <c:auto val="1"/>
        <c:lblAlgn val="ctr"/>
        <c:lblOffset val="100"/>
        <c:noMultiLvlLbl val="0"/>
      </c:catAx>
      <c:valAx>
        <c:axId val="12221312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/>
                  <a:t>Бюджетная обеспеченность</a:t>
                </a:r>
              </a:p>
            </c:rich>
          </c:tx>
          <c:layout>
            <c:manualLayout>
              <c:xMode val="edge"/>
              <c:yMode val="edge"/>
              <c:x val="1.9802029865720709E-2"/>
              <c:y val="0.23050278424815773"/>
            </c:manualLayout>
          </c:layout>
          <c:overlay val="0"/>
          <c:spPr>
            <a:noFill/>
            <a:ln w="25400">
              <a:noFill/>
            </a:ln>
          </c:spPr>
        </c:title>
        <c:numFmt formatCode="#,##0.0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22202368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8228195967152259"/>
          <c:y val="0.26382788956935938"/>
          <c:w val="0.20433404705990699"/>
          <c:h val="0.25492053076698745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0.16451</cdr:x>
      <cdr:y>0.55423</cdr:y>
    </cdr:from>
    <cdr:to>
      <cdr:x>0.94468</cdr:x>
      <cdr:y>0.68154</cdr:y>
    </cdr:to>
    <cdr:sp macro="" textlink="">
      <cdr:nvSpPr>
        <cdr:cNvPr id="1025" name="AutoShape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820542" y="4388643"/>
          <a:ext cx="8633754" cy="1008097"/>
        </a:xfrm>
        <a:prstGeom xmlns:a="http://schemas.openxmlformats.org/drawingml/2006/main" prst="upArrowCallout">
          <a:avLst>
            <a:gd name="adj1" fmla="val 218289"/>
            <a:gd name="adj2" fmla="val 155077"/>
            <a:gd name="adj3" fmla="val 30120"/>
            <a:gd name="adj4" fmla="val 67468"/>
          </a:avLst>
        </a:prstGeom>
        <a:gradFill xmlns:a="http://schemas.openxmlformats.org/drawingml/2006/main"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36576" tIns="32004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2000" b="1" i="0" u="none" strike="noStrike" baseline="0" dirty="0">
              <a:solidFill>
                <a:srgbClr val="FFFFFF"/>
              </a:solidFill>
              <a:latin typeface="Oswald" charset="-52"/>
              <a:cs typeface="Times New Roman"/>
            </a:rPr>
            <a:t>Основными доходными источниками бюджета являются налог на доходы физлиц, </a:t>
          </a:r>
          <a:r>
            <a:rPr lang="ru-RU" sz="2000" b="1" dirty="0" smtClean="0">
              <a:solidFill>
                <a:srgbClr val="FFFFFF"/>
              </a:solidFill>
              <a:latin typeface="Oswald" charset="-52"/>
              <a:cs typeface="Times New Roman"/>
            </a:rPr>
            <a:t>УСН</a:t>
          </a:r>
          <a:r>
            <a:rPr lang="ru-RU" sz="2000" b="1" i="0" u="none" strike="noStrike" baseline="0" dirty="0" smtClean="0">
              <a:solidFill>
                <a:srgbClr val="FFFFFF"/>
              </a:solidFill>
              <a:latin typeface="Oswald" charset="-52"/>
              <a:cs typeface="Times New Roman"/>
            </a:rPr>
            <a:t> </a:t>
          </a:r>
          <a:r>
            <a:rPr lang="ru-RU" sz="2000" b="1" i="0" u="none" strike="noStrike" baseline="0" dirty="0">
              <a:solidFill>
                <a:srgbClr val="FFFFFF"/>
              </a:solidFill>
              <a:latin typeface="Oswald" charset="-52"/>
              <a:cs typeface="Times New Roman"/>
            </a:rPr>
            <a:t>и аренда земли </a:t>
          </a:r>
          <a:r>
            <a:rPr lang="ru-RU" sz="2000" b="1" i="0" u="none" strike="noStrike" baseline="0" dirty="0" smtClean="0">
              <a:solidFill>
                <a:srgbClr val="FFFFFF"/>
              </a:solidFill>
              <a:latin typeface="Oswald" charset="-52"/>
              <a:cs typeface="Times New Roman"/>
            </a:rPr>
            <a:t>– 82,8%</a:t>
          </a:r>
          <a:endParaRPr lang="ru-RU" sz="2000" b="1" i="0" u="none" strike="noStrike" baseline="0" dirty="0">
            <a:solidFill>
              <a:srgbClr val="FFFFFF"/>
            </a:solidFill>
            <a:latin typeface="Oswald" charset="-52"/>
            <a:cs typeface="Arial"/>
          </a:endParaRPr>
        </a:p>
        <a:p xmlns:a="http://schemas.openxmlformats.org/drawingml/2006/main">
          <a:pPr algn="ctr" rtl="0">
            <a:defRPr sz="1000"/>
          </a:pPr>
          <a:endParaRPr lang="ru-RU" sz="1825" b="1" i="0" u="none" strike="noStrike" baseline="0" dirty="0">
            <a:solidFill>
              <a:srgbClr val="FFFFFF"/>
            </a:solidFill>
            <a:latin typeface="Arial"/>
            <a:cs typeface="Arial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0.04922</cdr:y>
    </cdr:from>
    <cdr:to>
      <cdr:x>0.14286</cdr:x>
      <cdr:y>0.19688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0" y="144016"/>
          <a:ext cx="1224136" cy="432048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2000" dirty="0" smtClean="0">
              <a:latin typeface="Oswald" charset="-52"/>
            </a:rPr>
            <a:t>2022 год</a:t>
          </a:r>
          <a:endParaRPr lang="ru-RU" sz="2000" dirty="0">
            <a:latin typeface="Oswald" charset="-52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9CF6E-191B-4704-93A7-71FF2AE8BBBB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7E706-4870-4830-BDEC-C400C379EE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4185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87" y="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7575" y="744537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975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87" y="942975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6509062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:notes"/>
          <p:cNvSpPr txBox="1"/>
          <p:nvPr/>
        </p:nvSpPr>
        <p:spPr>
          <a:xfrm>
            <a:off x="3849687" y="942975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/>
          </a:p>
        </p:txBody>
      </p:sp>
      <p:sp>
        <p:nvSpPr>
          <p:cNvPr id="68" name="Google Shape;6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9" name="Google Shape;69;p1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3" name="Google Shape;153;p11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1:notes"/>
          <p:cNvSpPr txBox="1"/>
          <p:nvPr/>
        </p:nvSpPr>
        <p:spPr>
          <a:xfrm>
            <a:off x="3849687" y="942975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2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4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9" name="Google Shape;229;p18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8:notes"/>
          <p:cNvSpPr txBox="1"/>
          <p:nvPr/>
        </p:nvSpPr>
        <p:spPr>
          <a:xfrm>
            <a:off x="3849687" y="942975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9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6" name="Google Shape;256;p20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0:notes"/>
          <p:cNvSpPr txBox="1"/>
          <p:nvPr/>
        </p:nvSpPr>
        <p:spPr>
          <a:xfrm>
            <a:off x="3849687" y="942975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1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 txBox="1"/>
          <p:nvPr/>
        </p:nvSpPr>
        <p:spPr>
          <a:xfrm>
            <a:off x="3849687" y="942975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/>
          </a:p>
        </p:txBody>
      </p:sp>
      <p:sp>
        <p:nvSpPr>
          <p:cNvPr id="77" name="Google Shape;7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8" name="Google Shape;78;p2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3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:notes"/>
          <p:cNvSpPr txBox="1"/>
          <p:nvPr/>
        </p:nvSpPr>
        <p:spPr>
          <a:xfrm>
            <a:off x="3849687" y="942975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/>
          </a:p>
        </p:txBody>
      </p:sp>
      <p:sp>
        <p:nvSpPr>
          <p:cNvPr id="92" name="Google Shape;9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3" name="Google Shape;93;p4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5" rIns="91407" bIns="45705" anchor="b"/>
          <a:lstStyle>
            <a:lvl1pPr defTabSz="104775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1047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104775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104775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104775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1047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1047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1047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1047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30091C08-1A11-47BD-B2A1-54230FF16585}" type="slidenum">
              <a:rPr lang="ru-RU" altLang="ru-RU" sz="1200">
                <a:latin typeface="Arial" charset="0"/>
              </a:rPr>
              <a:pPr algn="r" eaLnBrk="1" hangingPunct="1"/>
              <a:t>7</a:t>
            </a:fld>
            <a:endParaRPr lang="ru-RU" altLang="ru-RU" sz="1200">
              <a:latin typeface="Arial" charset="0"/>
            </a:endParaRPr>
          </a:p>
        </p:txBody>
      </p:sp>
      <p:sp>
        <p:nvSpPr>
          <p:cNvPr id="25603" name="Rectangle 7"/>
          <p:cNvSpPr txBox="1">
            <a:spLocks noGrp="1" noChangeArrowheads="1"/>
          </p:cNvSpPr>
          <p:nvPr/>
        </p:nvSpPr>
        <p:spPr bwMode="auto">
          <a:xfrm>
            <a:off x="3848100" y="9429750"/>
            <a:ext cx="2947988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01" tIns="45351" rIns="90701" bIns="45351" anchor="b"/>
          <a:lstStyle>
            <a:lvl1pPr defTabSz="912813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B0D9C3D2-41FB-444B-9AF9-518A2E4C4A15}" type="slidenum">
              <a:rPr lang="ru-RU" altLang="ru-RU" sz="1200">
                <a:latin typeface="Arial" charset="0"/>
              </a:rPr>
              <a:pPr algn="r" eaLnBrk="1" hangingPunct="1"/>
              <a:t>7</a:t>
            </a:fld>
            <a:endParaRPr lang="ru-RU" altLang="ru-RU" sz="1200">
              <a:latin typeface="Arial" charset="0"/>
            </a:endParaRPr>
          </a:p>
        </p:txBody>
      </p:sp>
      <p:sp>
        <p:nvSpPr>
          <p:cNvPr id="25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0938" cy="3721100"/>
          </a:xfrm>
          <a:ln/>
        </p:spPr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8813"/>
          </a:xfrm>
          <a:noFill/>
        </p:spPr>
        <p:txBody>
          <a:bodyPr lIns="90701" tIns="45351" rIns="90701" bIns="45351"/>
          <a:lstStyle/>
          <a:p>
            <a:pPr defTabSz="1033463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 txBox="1"/>
          <p:nvPr/>
        </p:nvSpPr>
        <p:spPr>
          <a:xfrm>
            <a:off x="3849687" y="942975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300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170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 rot="5400000">
            <a:off x="4800600" y="2209800"/>
            <a:ext cx="57150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 rot="5400000">
            <a:off x="609600" y="228600"/>
            <a:ext cx="57150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2895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1pPr>
            <a:lvl2pPr marL="914400" lvl="1" indent="-302894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02895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6pPr>
            <a:lvl7pPr marL="3200400" lvl="6" indent="-302895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7pPr>
            <a:lvl8pPr marL="3657600" lvl="7" indent="-302895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8pPr>
            <a:lvl9pPr marL="4114800" lvl="8" indent="-302895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65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0680" algn="l">
              <a:spcBef>
                <a:spcPts val="640"/>
              </a:spcBef>
              <a:spcAft>
                <a:spcPts val="0"/>
              </a:spcAft>
              <a:buSzPts val="2080"/>
              <a:buChar char="■"/>
              <a:defRPr sz="3200"/>
            </a:lvl1pPr>
            <a:lvl2pPr marL="914400" lvl="1" indent="-344169" algn="l">
              <a:spcBef>
                <a:spcPts val="560"/>
              </a:spcBef>
              <a:spcAft>
                <a:spcPts val="0"/>
              </a:spcAft>
              <a:buSzPts val="1820"/>
              <a:buChar char="■"/>
              <a:defRPr sz="2800"/>
            </a:lvl2pPr>
            <a:lvl3pPr marL="1371600" lvl="2" indent="-327660" algn="l">
              <a:spcBef>
                <a:spcPts val="480"/>
              </a:spcBef>
              <a:spcAft>
                <a:spcPts val="0"/>
              </a:spcAft>
              <a:buSzPts val="1560"/>
              <a:buChar char="■"/>
              <a:defRPr sz="2400"/>
            </a:lvl3pPr>
            <a:lvl4pPr marL="1828800" lvl="3" indent="-311150" algn="l"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4pPr>
            <a:lvl5pPr marL="2286000" lvl="4" indent="-311150" algn="l"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5pPr>
            <a:lvl6pPr marL="2743200" lvl="5" indent="-311150" algn="l"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6pPr>
            <a:lvl7pPr marL="3200400" lvl="6" indent="-311150" algn="l"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7pPr>
            <a:lvl8pPr marL="3657600" lvl="7" indent="-311150" algn="l"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8pPr>
            <a:lvl9pPr marL="4114800" lvl="8" indent="-311150" algn="l"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65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56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3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17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7660" algn="l">
              <a:spcBef>
                <a:spcPts val="480"/>
              </a:spcBef>
              <a:spcAft>
                <a:spcPts val="0"/>
              </a:spcAft>
              <a:buSzPts val="1560"/>
              <a:buChar char="■"/>
              <a:defRPr sz="2400"/>
            </a:lvl1pPr>
            <a:lvl2pPr marL="914400" lvl="1" indent="-311150" algn="l"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3pPr>
            <a:lvl4pPr marL="1828800" lvl="3" indent="-294639" algn="l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4pPr>
            <a:lvl5pPr marL="2286000" lvl="4" indent="-294639" algn="l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5pPr>
            <a:lvl6pPr marL="2743200" lvl="5" indent="-294639" algn="l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6pPr>
            <a:lvl7pPr marL="3200400" lvl="6" indent="-294639" algn="l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7pPr>
            <a:lvl8pPr marL="3657600" lvl="7" indent="-294640" algn="l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8pPr>
            <a:lvl9pPr marL="4114800" lvl="8" indent="-294640" algn="l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56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3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17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7660" algn="l">
              <a:spcBef>
                <a:spcPts val="480"/>
              </a:spcBef>
              <a:spcAft>
                <a:spcPts val="0"/>
              </a:spcAft>
              <a:buSzPts val="1560"/>
              <a:buChar char="■"/>
              <a:defRPr sz="2400"/>
            </a:lvl1pPr>
            <a:lvl2pPr marL="914400" lvl="1" indent="-311150" algn="l"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3pPr>
            <a:lvl4pPr marL="1828800" lvl="3" indent="-294639" algn="l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4pPr>
            <a:lvl5pPr marL="2286000" lvl="4" indent="-294639" algn="l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5pPr>
            <a:lvl6pPr marL="2743200" lvl="5" indent="-294639" algn="l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6pPr>
            <a:lvl7pPr marL="3200400" lvl="6" indent="-294639" algn="l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7pPr>
            <a:lvl8pPr marL="3657600" lvl="7" indent="-294640" algn="l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8pPr>
            <a:lvl9pPr marL="4114800" lvl="8" indent="-294640" algn="l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C7E4C-5A25-45B5-9C41-DC43600539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02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068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4169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82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766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11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11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11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11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7" r:id="rId8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0421"/>
            <a:ext cx="11737304" cy="6847579"/>
          </a:xfrm>
          <a:prstGeom prst="rect">
            <a:avLst/>
          </a:prstGeom>
        </p:spPr>
      </p:pic>
      <p:sp>
        <p:nvSpPr>
          <p:cNvPr id="72" name="Google Shape;72;p10"/>
          <p:cNvSpPr txBox="1"/>
          <p:nvPr/>
        </p:nvSpPr>
        <p:spPr>
          <a:xfrm>
            <a:off x="1745275" y="404664"/>
            <a:ext cx="7398725" cy="1261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 smtClean="0">
                <a:solidFill>
                  <a:schemeClr val="bg1"/>
                </a:solidFill>
                <a:latin typeface="Oswald"/>
                <a:ea typeface="Oswald"/>
                <a:cs typeface="Oswald"/>
                <a:sym typeface="Oswald"/>
              </a:rPr>
              <a:t>МУНИЦИПАЛЬНОЕ </a:t>
            </a:r>
            <a:r>
              <a:rPr lang="en-US" sz="2100" dirty="0">
                <a:solidFill>
                  <a:schemeClr val="bg1"/>
                </a:solidFill>
                <a:latin typeface="Oswald"/>
                <a:ea typeface="Oswald"/>
                <a:cs typeface="Oswald"/>
                <a:sym typeface="Oswald"/>
              </a:rPr>
              <a:t>ОБРАЗОВАНИЕ</a:t>
            </a:r>
            <a:endParaRPr sz="700" dirty="0">
              <a:solidFill>
                <a:schemeClr val="bg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00" dirty="0">
                <a:solidFill>
                  <a:schemeClr val="bg1"/>
                </a:solidFill>
                <a:latin typeface="Oswald"/>
                <a:ea typeface="Oswald"/>
                <a:cs typeface="Oswald"/>
                <a:sym typeface="Oswald"/>
              </a:rPr>
              <a:t>СЛАВЯНСКИЙ РАЙОН</a:t>
            </a:r>
            <a:endParaRPr sz="2300" dirty="0">
              <a:solidFill>
                <a:schemeClr val="bg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3" name="Google Shape;73;p10"/>
          <p:cNvSpPr txBox="1"/>
          <p:nvPr/>
        </p:nvSpPr>
        <p:spPr>
          <a:xfrm>
            <a:off x="-29265" y="2204864"/>
            <a:ext cx="5481148" cy="2416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</a:pPr>
            <a:r>
              <a:rPr lang="en-US" sz="5400" dirty="0" smtClean="0">
                <a:solidFill>
                  <a:schemeClr val="bg1"/>
                </a:solidFill>
                <a:latin typeface="Oswald"/>
                <a:ea typeface="Oswald"/>
                <a:cs typeface="Oswald"/>
                <a:sym typeface="Oswald"/>
              </a:rPr>
              <a:t>БЮДЖЕ</a:t>
            </a:r>
            <a:r>
              <a:rPr lang="ru-RU" sz="5400" dirty="0" smtClean="0">
                <a:solidFill>
                  <a:schemeClr val="bg1"/>
                </a:solidFill>
                <a:latin typeface="Oswald"/>
                <a:ea typeface="Oswald"/>
                <a:cs typeface="Oswald"/>
                <a:sym typeface="Oswald"/>
              </a:rPr>
              <a:t>Т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</a:pPr>
            <a:r>
              <a:rPr lang="en-US" sz="5400" dirty="0" err="1" smtClean="0">
                <a:solidFill>
                  <a:schemeClr val="bg1"/>
                </a:solidFill>
                <a:latin typeface="Oswald"/>
                <a:ea typeface="Oswald"/>
                <a:cs typeface="Oswald"/>
                <a:sym typeface="Oswald"/>
              </a:rPr>
              <a:t>на</a:t>
            </a:r>
            <a:r>
              <a:rPr lang="en-US" sz="5400" dirty="0" smtClean="0">
                <a:solidFill>
                  <a:schemeClr val="bg1"/>
                </a:solidFill>
                <a:latin typeface="Oswald"/>
                <a:ea typeface="Oswald"/>
                <a:cs typeface="Oswald"/>
                <a:sym typeface="Oswald"/>
              </a:rPr>
              <a:t> 202</a:t>
            </a:r>
            <a:r>
              <a:rPr lang="ru-RU" sz="5400" dirty="0" smtClean="0">
                <a:solidFill>
                  <a:schemeClr val="bg1"/>
                </a:solidFill>
                <a:latin typeface="Oswald"/>
                <a:ea typeface="Oswald"/>
                <a:cs typeface="Oswald"/>
                <a:sym typeface="Oswald"/>
              </a:rPr>
              <a:t>2</a:t>
            </a:r>
            <a:r>
              <a:rPr lang="en-US" sz="5400" dirty="0" smtClean="0">
                <a:solidFill>
                  <a:schemeClr val="bg1"/>
                </a:solidFill>
                <a:latin typeface="Oswald"/>
                <a:ea typeface="Oswald"/>
                <a:cs typeface="Oswald"/>
                <a:sym typeface="Oswald"/>
              </a:rPr>
              <a:t>–202</a:t>
            </a:r>
            <a:r>
              <a:rPr lang="ru-RU" sz="5400" dirty="0" smtClean="0">
                <a:solidFill>
                  <a:schemeClr val="bg1"/>
                </a:solidFill>
                <a:latin typeface="Oswald"/>
                <a:ea typeface="Oswald"/>
                <a:cs typeface="Oswald"/>
                <a:sym typeface="Oswald"/>
              </a:rPr>
              <a:t>4</a:t>
            </a:r>
            <a:r>
              <a:rPr lang="en-US" sz="5400" dirty="0" smtClean="0">
                <a:solidFill>
                  <a:schemeClr val="bg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Oswald"/>
                <a:ea typeface="Oswald"/>
                <a:cs typeface="Oswald"/>
                <a:sym typeface="Oswald"/>
              </a:rPr>
              <a:t>годы</a:t>
            </a:r>
            <a:endParaRPr sz="5400" dirty="0">
              <a:solidFill>
                <a:schemeClr val="bg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00" dirty="0">
              <a:solidFill>
                <a:srgbClr val="006F6F"/>
              </a:solidFill>
            </a:endParaRPr>
          </a:p>
        </p:txBody>
      </p:sp>
      <p:pic>
        <p:nvPicPr>
          <p:cNvPr id="74" name="Google Shape;74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6512" y="10421"/>
            <a:ext cx="1745275" cy="22367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9"/>
          <p:cNvSpPr txBox="1">
            <a:spLocks noGrp="1"/>
          </p:cNvSpPr>
          <p:nvPr>
            <p:ph type="title"/>
          </p:nvPr>
        </p:nvSpPr>
        <p:spPr>
          <a:xfrm>
            <a:off x="467544" y="116632"/>
            <a:ext cx="8229600" cy="158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Times New Roman"/>
              <a:buNone/>
            </a:pPr>
            <a:r>
              <a:rPr lang="ru-RU" sz="2600" b="1" i="0" u="none" dirty="0" smtClean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Общие подходы к формированию расходов бюджета муниципального образования Славянский район</a:t>
            </a:r>
            <a:endParaRPr sz="2600" b="1" dirty="0">
              <a:solidFill>
                <a:srgbClr val="006F6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95192"/>
          </a:xfrm>
        </p:spPr>
        <p:txBody>
          <a:bodyPr/>
          <a:lstStyle/>
          <a:p>
            <a:pPr marL="9652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Oswald" charset="-52"/>
              </a:rPr>
              <a:t>При планировании объемов расходов бюджета на 2022 год учитываются:</a:t>
            </a:r>
          </a:p>
          <a:p>
            <a:pPr algn="just">
              <a:buClrTx/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Oswald" charset="-52"/>
              </a:rPr>
              <a:t>Повышение оплаты труда отдельных категорий работников социальной сферы с учетом сохранения достигнутого </a:t>
            </a:r>
            <a:r>
              <a:rPr lang="ru-RU" sz="2000" dirty="0">
                <a:solidFill>
                  <a:schemeClr val="tx1"/>
                </a:solidFill>
                <a:latin typeface="Oswald" charset="-52"/>
              </a:rPr>
              <a:t>соотношения между уровнем оплаты труда отдельных категорий работников бюджетной сферы и уровнем средней заработной платы в Краснодарском </a:t>
            </a:r>
            <a:r>
              <a:rPr lang="ru-RU" sz="2000" dirty="0" smtClean="0">
                <a:solidFill>
                  <a:schemeClr val="tx1"/>
                </a:solidFill>
                <a:latin typeface="Oswald" charset="-52"/>
              </a:rPr>
              <a:t>крае</a:t>
            </a:r>
          </a:p>
          <a:p>
            <a:pPr algn="just">
              <a:buClrTx/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Oswald" charset="-52"/>
              </a:rPr>
              <a:t>Индексация с 1 октября 2022 года оплаты труда работников бюджетной сферы, которые не попадают под действие указов Президента Российской Федерации на 4,0 %</a:t>
            </a:r>
          </a:p>
          <a:p>
            <a:pPr algn="just">
              <a:buClrTx/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Oswald" charset="-52"/>
              </a:rPr>
              <a:t>Объемы </a:t>
            </a:r>
            <a:r>
              <a:rPr lang="ru-RU" sz="2000" dirty="0">
                <a:solidFill>
                  <a:schemeClr val="tx1"/>
                </a:solidFill>
                <a:latin typeface="Oswald" charset="-52"/>
              </a:rPr>
              <a:t>финансирования, предусмотренные муниципальными программами муниципального образования Славянский район по годам их </a:t>
            </a:r>
            <a:r>
              <a:rPr lang="ru-RU" sz="2000" dirty="0" smtClean="0">
                <a:solidFill>
                  <a:schemeClr val="tx1"/>
                </a:solidFill>
                <a:latin typeface="Oswald" charset="-52"/>
              </a:rPr>
              <a:t>реализации</a:t>
            </a:r>
            <a:endParaRPr lang="ru-RU" sz="2000" dirty="0">
              <a:solidFill>
                <a:schemeClr val="tx1"/>
              </a:solidFill>
              <a:latin typeface="Oswald" charset="-52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9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0"/>
          <p:cNvSpPr txBox="1"/>
          <p:nvPr/>
        </p:nvSpPr>
        <p:spPr>
          <a:xfrm>
            <a:off x="35496" y="0"/>
            <a:ext cx="9108504" cy="1196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lang="en-US" sz="2600" b="1" i="0" u="none" dirty="0" err="1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Распределение</a:t>
            </a:r>
            <a:r>
              <a:rPr lang="en-US" sz="2600" b="1" i="0" u="none" dirty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2600" b="1" i="0" u="none" dirty="0" err="1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расходов</a:t>
            </a:r>
            <a:r>
              <a:rPr lang="en-US" sz="2600" b="1" i="0" u="none" dirty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 бюджета </a:t>
            </a:r>
            <a:endParaRPr sz="2600" dirty="0">
              <a:solidFill>
                <a:srgbClr val="006F6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</a:pPr>
            <a:r>
              <a:rPr lang="en-US" sz="2600" b="1" i="0" u="none" dirty="0" err="1" smtClean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по</a:t>
            </a:r>
            <a:r>
              <a:rPr lang="en-US" sz="2600" b="1" i="0" u="none" dirty="0" smtClean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2600" b="1" i="0" u="none" dirty="0" err="1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разделам</a:t>
            </a:r>
            <a:r>
              <a:rPr lang="en-US" sz="2600" b="1" i="0" u="none" dirty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 бюджетной </a:t>
            </a:r>
            <a:r>
              <a:rPr lang="en-US" sz="2600" b="1" i="0" u="none" dirty="0" err="1" smtClean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классификации</a:t>
            </a:r>
            <a:r>
              <a:rPr lang="ru-RU" sz="2600" b="1" i="0" u="none" dirty="0" smtClean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, тыс. рублей</a:t>
            </a:r>
            <a:endParaRPr sz="2600" dirty="0">
              <a:solidFill>
                <a:srgbClr val="006F6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0" name="Google Shape;160;p20"/>
          <p:cNvSpPr/>
          <p:nvPr/>
        </p:nvSpPr>
        <p:spPr>
          <a:xfrm>
            <a:off x="4289900" y="6365375"/>
            <a:ext cx="564300" cy="3078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006F6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5779921"/>
              </p:ext>
            </p:extLst>
          </p:nvPr>
        </p:nvGraphicFramePr>
        <p:xfrm>
          <a:off x="130253" y="1196752"/>
          <a:ext cx="8883594" cy="5230148"/>
        </p:xfrm>
        <a:graphic>
          <a:graphicData uri="http://schemas.openxmlformats.org/drawingml/2006/table">
            <a:tbl>
              <a:tblPr/>
              <a:tblGrid>
                <a:gridCol w="2130428"/>
                <a:gridCol w="1065214"/>
                <a:gridCol w="1278257"/>
                <a:gridCol w="1136228"/>
                <a:gridCol w="1207243"/>
                <a:gridCol w="710143"/>
                <a:gridCol w="710143"/>
                <a:gridCol w="645938"/>
              </a:tblGrid>
              <a:tr h="67727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Наименование показателя</a:t>
                      </a:r>
                    </a:p>
                  </a:txBody>
                  <a:tcPr marL="5355" marR="5355" marT="5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2021 г.</a:t>
                      </a:r>
                    </a:p>
                  </a:txBody>
                  <a:tcPr marL="5355" marR="5355" marT="5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2022 г.</a:t>
                      </a:r>
                    </a:p>
                  </a:txBody>
                  <a:tcPr marL="5355" marR="5355" marT="5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2023 г.</a:t>
                      </a:r>
                    </a:p>
                  </a:txBody>
                  <a:tcPr marL="5355" marR="5355" marT="5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2024 г. </a:t>
                      </a:r>
                    </a:p>
                  </a:txBody>
                  <a:tcPr marL="5355" marR="5355" marT="5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Динамика к предыдущему году, %</a:t>
                      </a:r>
                    </a:p>
                  </a:txBody>
                  <a:tcPr marL="5355" marR="5355" marT="5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06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2022 г.</a:t>
                      </a:r>
                    </a:p>
                  </a:txBody>
                  <a:tcPr marL="5355" marR="5355" marT="5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2023 г.</a:t>
                      </a:r>
                    </a:p>
                  </a:txBody>
                  <a:tcPr marL="5355" marR="5355" marT="5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2024 г. </a:t>
                      </a:r>
                    </a:p>
                  </a:txBody>
                  <a:tcPr marL="5355" marR="5355" marT="5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47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Расходы всего</a:t>
                      </a:r>
                    </a:p>
                  </a:txBody>
                  <a:tcPr marL="5355" marR="5355" marT="5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3 060 335,90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    3 381 688,8   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    3 011 657,3   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    2 982 621,3   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110,5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89,1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99,0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7728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Общегосударственные вопросы</a:t>
                      </a:r>
                    </a:p>
                  </a:txBody>
                  <a:tcPr marL="5355" marR="5355" marT="5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224 636,70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        268 991,2   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     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308 783,6   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        320 756,9   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119,7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114,8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103,9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965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5355" marR="5355" marT="5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32 641,40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          37 479,9   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          35 413,6   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          35 432,9   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114,8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94,5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100,1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906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Национальная экономика</a:t>
                      </a:r>
                    </a:p>
                  </a:txBody>
                  <a:tcPr marL="5355" marR="5355" marT="5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65 408,00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          63 304,0   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          57 159,6   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        101 364,9   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96,8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90,3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177,3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8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Жилищно-коммунальное хозяйство</a:t>
                      </a:r>
                    </a:p>
                  </a:txBody>
                  <a:tcPr marL="5355" marR="5355" marT="5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38 462,30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          35 219,6   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          86 552,4   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          25 301,8   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91,6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245,8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29,2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147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Образование</a:t>
                      </a:r>
                    </a:p>
                  </a:txBody>
                  <a:tcPr marL="5355" marR="5355" marT="5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2 102 892,20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    2 515 527,7   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    2 153 569,1   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    2 103 572,2   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119,6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85,6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97,7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10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064604"/>
              </p:ext>
            </p:extLst>
          </p:nvPr>
        </p:nvGraphicFramePr>
        <p:xfrm>
          <a:off x="179512" y="260649"/>
          <a:ext cx="8712968" cy="5672348"/>
        </p:xfrm>
        <a:graphic>
          <a:graphicData uri="http://schemas.openxmlformats.org/drawingml/2006/table">
            <a:tbl>
              <a:tblPr/>
              <a:tblGrid>
                <a:gridCol w="2018904"/>
                <a:gridCol w="1115677"/>
                <a:gridCol w="1190056"/>
                <a:gridCol w="1338813"/>
                <a:gridCol w="1153141"/>
                <a:gridCol w="629889"/>
                <a:gridCol w="699877"/>
                <a:gridCol w="566611"/>
              </a:tblGrid>
              <a:tr h="6317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Культура, кинематография</a:t>
                      </a:r>
                    </a:p>
                  </a:txBody>
                  <a:tcPr marL="5355" marR="5355" marT="5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40 181,80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          41 016,7   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          38 636,4   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          38 671,8   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102,1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94,2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100,1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317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Здравоохранение</a:t>
                      </a:r>
                    </a:p>
                  </a:txBody>
                  <a:tcPr marL="5355" marR="5355" marT="5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570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            2 000,0   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          17 000,0   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     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-     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350,9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850,0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Oswald" charset="-52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6317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Социальная политика</a:t>
                      </a:r>
                    </a:p>
                  </a:txBody>
                  <a:tcPr marL="5355" marR="5355" marT="5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170 312,70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        121 376,5   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        116 546,4   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        119 121,1   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71,3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96,0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102,2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317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Физическая культура и спорт</a:t>
                      </a:r>
                    </a:p>
                  </a:txBody>
                  <a:tcPr marL="5355" marR="5355" marT="5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278 788,40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        257 673,2   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        118 996,2   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        119 399,7   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92,4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46,2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100,3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9442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5355" marR="5355" marT="5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9 200,00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            9 100,0   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            9 000,0   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         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9 000,0   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98,9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98,9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100,0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5691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</a:p>
                  </a:txBody>
                  <a:tcPr marL="5355" marR="5355" marT="5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97 242,40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          30 000,0   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          30 000,0   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      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 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30 000,0   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30,9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100,0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100,0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6317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Условно утвержденные расходы</a:t>
                      </a:r>
                    </a:p>
                  </a:txBody>
                  <a:tcPr marL="5355" marR="5355" marT="5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-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                   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-     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          40 000,0   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       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80 000,0   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Oswald" charset="-52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Oswald" charset="-52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200,0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11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64" y="260648"/>
            <a:ext cx="9144000" cy="1196752"/>
          </a:xfrm>
        </p:spPr>
        <p:txBody>
          <a:bodyPr/>
          <a:lstStyle/>
          <a:p>
            <a:r>
              <a:rPr lang="ru-RU" sz="2600" b="1" dirty="0">
                <a:solidFill>
                  <a:srgbClr val="005E5E"/>
                </a:solidFill>
                <a:latin typeface="Oswald"/>
                <a:ea typeface="Oswald"/>
                <a:cs typeface="Oswald"/>
                <a:sym typeface="Oswald"/>
              </a:rPr>
              <a:t>С</a:t>
            </a:r>
            <a:r>
              <a:rPr lang="ru-RU" sz="2600" b="1" dirty="0" smtClean="0">
                <a:solidFill>
                  <a:srgbClr val="005E5E"/>
                </a:solidFill>
                <a:latin typeface="Oswald"/>
                <a:ea typeface="Oswald"/>
                <a:cs typeface="Oswald"/>
                <a:sym typeface="Oswald"/>
              </a:rPr>
              <a:t>труктура расходов бюджета муниципального образования Славянский район на 2022 год,</a:t>
            </a:r>
            <a:br>
              <a:rPr lang="ru-RU" sz="2600" b="1" dirty="0" smtClean="0">
                <a:solidFill>
                  <a:srgbClr val="005E5E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ru-RU" sz="2600" b="1" dirty="0" smtClean="0">
                <a:solidFill>
                  <a:srgbClr val="005E5E"/>
                </a:solidFill>
                <a:latin typeface="Oswald"/>
                <a:ea typeface="Oswald"/>
                <a:cs typeface="Oswald"/>
                <a:sym typeface="Oswald"/>
              </a:rPr>
              <a:t> тыс. рублей</a:t>
            </a:r>
            <a:endParaRPr lang="ru-RU" sz="2600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528419690"/>
              </p:ext>
            </p:extLst>
          </p:nvPr>
        </p:nvGraphicFramePr>
        <p:xfrm>
          <a:off x="251520" y="1052736"/>
          <a:ext cx="871296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12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09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1008112"/>
          </a:xfrm>
        </p:spPr>
        <p:txBody>
          <a:bodyPr/>
          <a:lstStyle/>
          <a:p>
            <a:r>
              <a:rPr lang="ru-RU" sz="2600" b="1" dirty="0" smtClean="0">
                <a:solidFill>
                  <a:srgbClr val="005E5E"/>
                </a:solidFill>
                <a:latin typeface="Oswald"/>
                <a:ea typeface="Oswald"/>
                <a:cs typeface="Oswald"/>
                <a:sym typeface="Oswald"/>
              </a:rPr>
              <a:t>Динамика расходов социально-культурной сферы муниципального образования Славянский район,</a:t>
            </a:r>
            <a:r>
              <a:rPr lang="ru-RU" sz="2600" b="1" dirty="0">
                <a:solidFill>
                  <a:srgbClr val="005E5E"/>
                </a:solidFill>
                <a:latin typeface="Oswald"/>
                <a:ea typeface="Oswald"/>
                <a:cs typeface="Oswald"/>
                <a:sym typeface="Oswald"/>
              </a:rPr>
              <a:t/>
            </a:r>
            <a:br>
              <a:rPr lang="ru-RU" sz="2600" b="1" dirty="0">
                <a:solidFill>
                  <a:srgbClr val="005E5E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ru-RU" sz="2600" b="1" dirty="0">
                <a:solidFill>
                  <a:srgbClr val="005E5E"/>
                </a:solidFill>
                <a:latin typeface="Oswald"/>
                <a:ea typeface="Oswald"/>
                <a:cs typeface="Oswald"/>
                <a:sym typeface="Oswald"/>
              </a:rPr>
              <a:t> тыс. рублей</a:t>
            </a:r>
            <a:endParaRPr lang="ru-RU" sz="26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5399125"/>
              </p:ext>
            </p:extLst>
          </p:nvPr>
        </p:nvGraphicFramePr>
        <p:xfrm>
          <a:off x="107504" y="1341438"/>
          <a:ext cx="8928992" cy="5255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04248" y="6237312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13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98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3"/>
          <p:cNvSpPr txBox="1">
            <a:spLocks noGrp="1"/>
          </p:cNvSpPr>
          <p:nvPr>
            <p:ph type="title"/>
          </p:nvPr>
        </p:nvSpPr>
        <p:spPr>
          <a:xfrm>
            <a:off x="107504" y="188640"/>
            <a:ext cx="9036496" cy="1026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lang="ru-RU" sz="2600" dirty="0" smtClean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Распределение бюджетных ассигнований по муниципальным программам и непрограммным направлениям деятельности, тыс. рублей</a:t>
            </a:r>
            <a:endParaRPr sz="2600" dirty="0">
              <a:solidFill>
                <a:srgbClr val="006F6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181" name="Google Shape;181;p23"/>
          <p:cNvGraphicFramePr/>
          <p:nvPr>
            <p:extLst>
              <p:ext uri="{D42A27DB-BD31-4B8C-83A1-F6EECF244321}">
                <p14:modId xmlns:p14="http://schemas.microsoft.com/office/powerpoint/2010/main" val="1402499752"/>
              </p:ext>
            </p:extLst>
          </p:nvPr>
        </p:nvGraphicFramePr>
        <p:xfrm>
          <a:off x="107504" y="1268762"/>
          <a:ext cx="8728493" cy="2285800"/>
        </p:xfrm>
        <a:graphic>
          <a:graphicData uri="http://schemas.openxmlformats.org/drawingml/2006/table">
            <a:tbl>
              <a:tblPr>
                <a:noFill/>
                <a:tableStyleId>{4F6CD052-8965-4A92-A76A-A42449F9A9D4}</a:tableStyleId>
              </a:tblPr>
              <a:tblGrid>
                <a:gridCol w="3312368"/>
                <a:gridCol w="1296144"/>
                <a:gridCol w="1434165"/>
                <a:gridCol w="1342092"/>
                <a:gridCol w="1343724"/>
              </a:tblGrid>
              <a:tr h="37443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Наименование показателя</a:t>
                      </a:r>
                      <a:endParaRPr sz="2000" b="1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00" marB="457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en-US" sz="2000" b="1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202</a:t>
                      </a:r>
                      <a:r>
                        <a:rPr lang="ru-RU" sz="2000" b="1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1</a:t>
                      </a:r>
                      <a:r>
                        <a:rPr lang="en-US" sz="2000" b="1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год</a:t>
                      </a:r>
                      <a:endParaRPr sz="2000" b="1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00" marB="457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en-US" sz="2000" b="1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202</a:t>
                      </a:r>
                      <a:r>
                        <a:rPr lang="ru-RU" sz="2000" b="1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2</a:t>
                      </a:r>
                      <a:r>
                        <a:rPr lang="en-US" sz="2000" b="1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год</a:t>
                      </a:r>
                      <a:endParaRPr sz="2000" b="1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00" marB="457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en-US" sz="2000" b="1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202</a:t>
                      </a:r>
                      <a:r>
                        <a:rPr lang="ru-RU" sz="2000" b="1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3</a:t>
                      </a:r>
                      <a:r>
                        <a:rPr lang="en-US" sz="2000" b="1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год</a:t>
                      </a:r>
                      <a:endParaRPr sz="2000" b="1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00" marB="457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en-US" sz="2000" b="1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202</a:t>
                      </a:r>
                      <a:r>
                        <a:rPr lang="ru-RU" sz="2000" b="1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4</a:t>
                      </a:r>
                      <a:r>
                        <a:rPr lang="en-US" sz="2000" b="1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год</a:t>
                      </a:r>
                      <a:endParaRPr sz="2000" b="1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00" marB="457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</a:tr>
              <a:tr h="37443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en-US" sz="2000" i="0" u="none" strike="noStrike" cap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РАСХОДЫ,  всего</a:t>
                      </a: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3 060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335,9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Oswald" charset="-52"/>
                      </a:endParaRPr>
                    </a:p>
                  </a:txBody>
                  <a:tcPr marL="9525" marR="9525" marT="9525" marB="0" anchor="ctr" anchorCtr="1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3 381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688,8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Oswald" charset="-52"/>
                      </a:endParaRPr>
                    </a:p>
                  </a:txBody>
                  <a:tcPr marL="9525" marR="9525" marT="9525" marB="0" anchor="ctr" anchorCtr="1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3 011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657,3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Oswald" charset="-52"/>
                      </a:endParaRPr>
                    </a:p>
                  </a:txBody>
                  <a:tcPr marL="9525" marR="9525" marT="9525" marB="0" anchor="ctr" anchorCtr="1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2 982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621,3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Oswald" charset="-52"/>
                      </a:endParaRPr>
                    </a:p>
                  </a:txBody>
                  <a:tcPr marL="9525" marR="9525" marT="9525" marB="0" anchor="ctr" anchorCtr="1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6249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en-US" sz="2000" i="0" u="none" strike="noStrike" cap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Расходы </a:t>
                      </a:r>
                      <a:r>
                        <a:rPr lang="en-US" sz="2000" i="0" u="none" strike="noStrike" cap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на</a:t>
                      </a:r>
                      <a:r>
                        <a:rPr lang="en-US" sz="2000" i="0" u="none" strike="noStrike" cap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000" i="0" u="none" strike="noStrike" cap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реализацию</a:t>
                      </a:r>
                      <a:r>
                        <a:rPr lang="en-US" sz="2000" i="0" u="none" strike="noStrike" cap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000" i="0" u="none" strike="noStrike" cap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муниципальных</a:t>
                      </a:r>
                      <a:r>
                        <a:rPr lang="en-US" sz="2000" i="0" u="none" strike="noStrike" cap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000" i="0" u="none" strike="noStrike" cap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программ</a:t>
                      </a: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2 793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097,1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Oswald" charset="-52"/>
                      </a:endParaRPr>
                    </a:p>
                  </a:txBody>
                  <a:tcPr marL="9525" marR="9525" marT="9525" marB="0" anchor="ctr" anchorCtr="1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3 084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499,5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Oswald" charset="-52"/>
                      </a:endParaRPr>
                    </a:p>
                  </a:txBody>
                  <a:tcPr marL="9525" marR="9525" marT="9525" marB="0" anchor="ctr" anchorCtr="1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2 623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212,2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Oswald" charset="-52"/>
                      </a:endParaRPr>
                    </a:p>
                  </a:txBody>
                  <a:tcPr marL="9525" marR="9525" marT="9525" marB="0" anchor="ctr" anchorCtr="1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2 561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956,0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Oswald" charset="-52"/>
                      </a:endParaRPr>
                    </a:p>
                  </a:txBody>
                  <a:tcPr marL="9525" marR="9525" marT="9525" marB="0" anchor="ctr" anchorCtr="1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</a:tr>
              <a:tr h="37443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en-US" sz="2000" i="0" u="none" strike="noStrike" cap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Непрограммные</a:t>
                      </a:r>
                      <a:r>
                        <a:rPr lang="en-US" sz="2000" i="0" u="none" strike="noStrike" cap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000" i="0" u="none" strike="noStrike" cap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расходы</a:t>
                      </a: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267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238,8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Oswald" charset="-52"/>
                      </a:endParaRPr>
                    </a:p>
                  </a:txBody>
                  <a:tcPr marL="9525" marR="9525" marT="9525" marB="0" anchor="ctr" anchorCtr="1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297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189,3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Oswald" charset="-52"/>
                      </a:endParaRPr>
                    </a:p>
                  </a:txBody>
                  <a:tcPr marL="9525" marR="9525" marT="9525" marB="0" anchor="ctr" anchorCtr="1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348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445,1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Oswald" charset="-52"/>
                      </a:endParaRPr>
                    </a:p>
                  </a:txBody>
                  <a:tcPr marL="9525" marR="9525" marT="9525" marB="0" anchor="ctr" anchorCtr="1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340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665,3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Oswald" charset="-52"/>
                      </a:endParaRPr>
                    </a:p>
                  </a:txBody>
                  <a:tcPr marL="9525" marR="9525" marT="9525" marB="0" anchor="ctr" anchorCtr="1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443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en-US" sz="2000" i="0" u="none" strike="noStrike" cap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Условно</a:t>
                      </a:r>
                      <a:r>
                        <a:rPr lang="en-US" sz="2000" i="0" u="none" strike="noStrike" cap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000" i="0" u="none" strike="noStrike" cap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утверждаемые</a:t>
                      </a:r>
                      <a:r>
                        <a:rPr lang="en-US" sz="2000" i="0" u="none" strike="noStrike" cap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000" i="0" u="none" strike="noStrike" cap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расходы</a:t>
                      </a: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-</a:t>
                      </a:r>
                    </a:p>
                  </a:txBody>
                  <a:tcPr marL="9525" marR="9525" marT="9525" marB="0" anchor="ctr" anchorCtr="1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40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000,0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Oswald" charset="-52"/>
                      </a:endParaRPr>
                    </a:p>
                  </a:txBody>
                  <a:tcPr marL="9525" marR="9525" marT="9525" marB="0" anchor="ctr" anchorCtr="1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80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000,0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Oswald" charset="-52"/>
                      </a:endParaRPr>
                    </a:p>
                  </a:txBody>
                  <a:tcPr marL="9525" marR="9525" marT="9525" marB="0" anchor="ctr" anchorCtr="1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614461817"/>
              </p:ext>
            </p:extLst>
          </p:nvPr>
        </p:nvGraphicFramePr>
        <p:xfrm>
          <a:off x="323528" y="3717032"/>
          <a:ext cx="8568952" cy="2781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>
          <a:xfrm>
            <a:off x="6732240" y="6237312"/>
            <a:ext cx="2133600" cy="47625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14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7"/>
          <p:cNvSpPr/>
          <p:nvPr/>
        </p:nvSpPr>
        <p:spPr>
          <a:xfrm>
            <a:off x="476650" y="1196751"/>
            <a:ext cx="8219998" cy="504057"/>
          </a:xfrm>
          <a:prstGeom prst="roundRect">
            <a:avLst>
              <a:gd name="adj" fmla="val 16667"/>
            </a:avLst>
          </a:prstGeom>
          <a:solidFill>
            <a:schemeClr val="accent5">
              <a:lumMod val="75000"/>
            </a:schemeClr>
          </a:solidFill>
          <a:ln w="9525" cap="flat" cmpd="sng">
            <a:solidFill>
              <a:srgbClr val="009999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400"/>
              <a:buFont typeface="Times New Roman"/>
              <a:buNone/>
            </a:pPr>
            <a:r>
              <a:rPr lang="en-US" sz="1800" b="1" i="0" u="none" dirty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НАЦИОНАЛЬНЫЙ ПРОЕКТ «КУЛЬТУРА"</a:t>
            </a:r>
            <a:endParaRPr sz="1800" dirty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35" name="Google Shape;235;p27"/>
          <p:cNvSpPr/>
          <p:nvPr/>
        </p:nvSpPr>
        <p:spPr>
          <a:xfrm>
            <a:off x="508487" y="1988840"/>
            <a:ext cx="8219998" cy="504056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 cap="flat" cmpd="sng">
            <a:solidFill>
              <a:srgbClr val="009999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400"/>
              <a:buFont typeface="Times New Roman"/>
              <a:buNone/>
            </a:pPr>
            <a:r>
              <a:rPr lang="en-US" sz="1800" b="1" i="0" u="none" dirty="0" err="1" smtClean="0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Федеральный</a:t>
            </a:r>
            <a:r>
              <a:rPr lang="en-US" sz="1800" b="1" i="0" u="none" dirty="0" smtClean="0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1800" b="1" i="0" u="none" dirty="0" err="1" smtClean="0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проект</a:t>
            </a:r>
            <a:r>
              <a:rPr lang="en-US" sz="1800" b="1" i="0" u="none" dirty="0" smtClean="0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 «</a:t>
            </a:r>
            <a:r>
              <a:rPr lang="en-US" sz="1800" b="1" i="0" u="none" dirty="0" err="1" smtClean="0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Культурная</a:t>
            </a:r>
            <a:r>
              <a:rPr lang="en-US" sz="1800" b="1" i="0" u="none" dirty="0" smtClean="0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1800" b="1" i="0" u="none" dirty="0" err="1" smtClean="0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среда</a:t>
            </a:r>
            <a:r>
              <a:rPr lang="en-US" sz="1800" b="1" i="0" u="none" dirty="0" smtClean="0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»</a:t>
            </a:r>
            <a:endParaRPr sz="1800" dirty="0">
              <a:solidFill>
                <a:schemeClr val="tx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36" name="Google Shape;236;p27"/>
          <p:cNvSpPr/>
          <p:nvPr/>
        </p:nvSpPr>
        <p:spPr>
          <a:xfrm>
            <a:off x="476653" y="2708920"/>
            <a:ext cx="6183580" cy="108012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9525" cap="flat" cmpd="sng">
            <a:solidFill>
              <a:srgbClr val="009999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200"/>
              <a:buFont typeface="Times New Roman"/>
              <a:buNone/>
            </a:pPr>
            <a:r>
              <a:rPr lang="en-US" sz="1600" i="0" u="none" dirty="0" err="1">
                <a:solidFill>
                  <a:schemeClr val="tx1"/>
                </a:solidFill>
                <a:latin typeface="Oswald" charset="-52"/>
                <a:ea typeface="Lora"/>
                <a:cs typeface="Lora"/>
                <a:sym typeface="Lora"/>
              </a:rPr>
              <a:t>Оснащение</a:t>
            </a:r>
            <a:r>
              <a:rPr lang="en-US" sz="1600" i="0" u="none" dirty="0">
                <a:solidFill>
                  <a:schemeClr val="tx1"/>
                </a:solidFill>
                <a:latin typeface="Oswald" charset="-52"/>
                <a:ea typeface="Lora"/>
                <a:cs typeface="Lora"/>
                <a:sym typeface="Lora"/>
              </a:rPr>
              <a:t> </a:t>
            </a:r>
            <a:r>
              <a:rPr lang="en-US" sz="1600" i="0" u="none" dirty="0" err="1">
                <a:solidFill>
                  <a:schemeClr val="tx1"/>
                </a:solidFill>
                <a:latin typeface="Oswald" charset="-52"/>
                <a:ea typeface="Lora"/>
                <a:cs typeface="Lora"/>
                <a:sym typeface="Lora"/>
              </a:rPr>
              <a:t>образовательных</a:t>
            </a:r>
            <a:r>
              <a:rPr lang="en-US" sz="1600" i="0" u="none" dirty="0">
                <a:solidFill>
                  <a:schemeClr val="tx1"/>
                </a:solidFill>
                <a:latin typeface="Oswald" charset="-52"/>
                <a:ea typeface="Lora"/>
                <a:cs typeface="Lora"/>
                <a:sym typeface="Lora"/>
              </a:rPr>
              <a:t> </a:t>
            </a:r>
            <a:r>
              <a:rPr lang="en-US" sz="1600" i="0" u="none" dirty="0" err="1">
                <a:solidFill>
                  <a:schemeClr val="tx1"/>
                </a:solidFill>
                <a:latin typeface="Oswald" charset="-52"/>
                <a:ea typeface="Lora"/>
                <a:cs typeface="Lora"/>
                <a:sym typeface="Lora"/>
              </a:rPr>
              <a:t>организаций</a:t>
            </a:r>
            <a:r>
              <a:rPr lang="en-US" sz="1600" i="0" u="none" dirty="0">
                <a:solidFill>
                  <a:schemeClr val="tx1"/>
                </a:solidFill>
                <a:latin typeface="Oswald" charset="-52"/>
                <a:ea typeface="Lora"/>
                <a:cs typeface="Lora"/>
                <a:sym typeface="Lora"/>
              </a:rPr>
              <a:t> в </a:t>
            </a:r>
            <a:r>
              <a:rPr lang="en-US" sz="1600" i="0" u="none" dirty="0" err="1">
                <a:solidFill>
                  <a:schemeClr val="tx1"/>
                </a:solidFill>
                <a:latin typeface="Oswald" charset="-52"/>
                <a:ea typeface="Lora"/>
                <a:cs typeface="Lora"/>
                <a:sym typeface="Lora"/>
              </a:rPr>
              <a:t>сфере</a:t>
            </a:r>
            <a:r>
              <a:rPr lang="en-US" sz="1600" i="0" u="none" dirty="0">
                <a:solidFill>
                  <a:schemeClr val="tx1"/>
                </a:solidFill>
                <a:latin typeface="Oswald" charset="-52"/>
                <a:ea typeface="Lora"/>
                <a:cs typeface="Lora"/>
                <a:sym typeface="Lora"/>
              </a:rPr>
              <a:t> </a:t>
            </a:r>
            <a:r>
              <a:rPr lang="en-US" sz="1600" i="0" u="none" dirty="0" err="1">
                <a:solidFill>
                  <a:schemeClr val="tx1"/>
                </a:solidFill>
                <a:latin typeface="Oswald" charset="-52"/>
                <a:ea typeface="Lora"/>
                <a:cs typeface="Lora"/>
                <a:sym typeface="Lora"/>
              </a:rPr>
              <a:t>культуры</a:t>
            </a:r>
            <a:r>
              <a:rPr lang="en-US" sz="1600" i="0" u="none" dirty="0">
                <a:solidFill>
                  <a:schemeClr val="tx1"/>
                </a:solidFill>
                <a:latin typeface="Oswald" charset="-52"/>
                <a:ea typeface="Lora"/>
                <a:cs typeface="Lora"/>
                <a:sym typeface="Lora"/>
              </a:rPr>
              <a:t> </a:t>
            </a:r>
            <a:r>
              <a:rPr lang="en-US" sz="1600" i="0" u="none" dirty="0" err="1">
                <a:solidFill>
                  <a:schemeClr val="tx1"/>
                </a:solidFill>
                <a:latin typeface="Oswald" charset="-52"/>
                <a:ea typeface="Lora"/>
                <a:cs typeface="Lora"/>
                <a:sym typeface="Lora"/>
              </a:rPr>
              <a:t>музыкальными</a:t>
            </a:r>
            <a:r>
              <a:rPr lang="en-US" sz="1600" i="0" u="none" dirty="0">
                <a:solidFill>
                  <a:schemeClr val="tx1"/>
                </a:solidFill>
                <a:latin typeface="Oswald" charset="-52"/>
                <a:ea typeface="Lora"/>
                <a:cs typeface="Lora"/>
                <a:sym typeface="Lora"/>
              </a:rPr>
              <a:t> </a:t>
            </a:r>
            <a:r>
              <a:rPr lang="en-US" sz="1600" i="0" u="none" dirty="0" err="1">
                <a:solidFill>
                  <a:schemeClr val="tx1"/>
                </a:solidFill>
                <a:latin typeface="Oswald" charset="-52"/>
                <a:ea typeface="Lora"/>
                <a:cs typeface="Lora"/>
                <a:sym typeface="Lora"/>
              </a:rPr>
              <a:t>инструментами</a:t>
            </a:r>
            <a:r>
              <a:rPr lang="en-US" sz="1600" i="0" u="none" dirty="0">
                <a:solidFill>
                  <a:schemeClr val="tx1"/>
                </a:solidFill>
                <a:latin typeface="Oswald" charset="-52"/>
                <a:ea typeface="Lora"/>
                <a:cs typeface="Lora"/>
                <a:sym typeface="Lora"/>
              </a:rPr>
              <a:t>, </a:t>
            </a:r>
            <a:r>
              <a:rPr lang="en-US" sz="1600" i="0" u="none" dirty="0" err="1">
                <a:solidFill>
                  <a:schemeClr val="tx1"/>
                </a:solidFill>
                <a:latin typeface="Oswald" charset="-52"/>
                <a:ea typeface="Lora"/>
                <a:cs typeface="Lora"/>
                <a:sym typeface="Lora"/>
              </a:rPr>
              <a:t>оборудованием</a:t>
            </a:r>
            <a:r>
              <a:rPr lang="en-US" sz="1600" i="0" u="none" dirty="0">
                <a:solidFill>
                  <a:schemeClr val="tx1"/>
                </a:solidFill>
                <a:latin typeface="Oswald" charset="-52"/>
                <a:ea typeface="Lora"/>
                <a:cs typeface="Lora"/>
                <a:sym typeface="Lora"/>
              </a:rPr>
              <a:t> и </a:t>
            </a:r>
            <a:r>
              <a:rPr lang="en-US" sz="1600" i="0" u="none" dirty="0" err="1">
                <a:solidFill>
                  <a:schemeClr val="tx1"/>
                </a:solidFill>
                <a:latin typeface="Oswald" charset="-52"/>
                <a:ea typeface="Lora"/>
                <a:cs typeface="Lora"/>
                <a:sym typeface="Lora"/>
              </a:rPr>
              <a:t>учебными</a:t>
            </a:r>
            <a:r>
              <a:rPr lang="en-US" sz="1600" i="0" u="none" dirty="0">
                <a:solidFill>
                  <a:schemeClr val="tx1"/>
                </a:solidFill>
                <a:latin typeface="Oswald" charset="-52"/>
                <a:ea typeface="Lora"/>
                <a:cs typeface="Lora"/>
                <a:sym typeface="Lora"/>
              </a:rPr>
              <a:t> </a:t>
            </a:r>
            <a:r>
              <a:rPr lang="en-US" sz="1600" i="0" u="none" dirty="0" err="1">
                <a:solidFill>
                  <a:schemeClr val="tx1"/>
                </a:solidFill>
                <a:latin typeface="Oswald" charset="-52"/>
                <a:ea typeface="Lora"/>
                <a:cs typeface="Lora"/>
                <a:sym typeface="Lora"/>
              </a:rPr>
              <a:t>материалами</a:t>
            </a:r>
            <a:r>
              <a:rPr lang="en-US" sz="1600" i="0" u="none" dirty="0">
                <a:solidFill>
                  <a:schemeClr val="tx1"/>
                </a:solidFill>
                <a:latin typeface="Oswald" charset="-52"/>
                <a:ea typeface="Lora"/>
                <a:cs typeface="Lora"/>
                <a:sym typeface="Lora"/>
              </a:rPr>
              <a:t> </a:t>
            </a:r>
            <a:r>
              <a:rPr lang="en-US" sz="1600" i="0" u="none" dirty="0" err="1">
                <a:solidFill>
                  <a:schemeClr val="tx1"/>
                </a:solidFill>
                <a:latin typeface="Oswald" charset="-52"/>
                <a:ea typeface="Lora"/>
                <a:cs typeface="Lora"/>
                <a:sym typeface="Lora"/>
              </a:rPr>
              <a:t>на</a:t>
            </a:r>
            <a:r>
              <a:rPr lang="en-US" sz="1600" i="0" u="none" dirty="0">
                <a:solidFill>
                  <a:schemeClr val="tx1"/>
                </a:solidFill>
                <a:latin typeface="Oswald" charset="-52"/>
                <a:ea typeface="Lora"/>
                <a:cs typeface="Lora"/>
                <a:sym typeface="Lora"/>
              </a:rPr>
              <a:t> </a:t>
            </a:r>
            <a:r>
              <a:rPr lang="en-US" sz="1600" i="0" u="none" dirty="0" err="1">
                <a:solidFill>
                  <a:schemeClr val="tx1"/>
                </a:solidFill>
                <a:latin typeface="Oswald" charset="-52"/>
                <a:ea typeface="Lora"/>
                <a:cs typeface="Lora"/>
                <a:sym typeface="Lora"/>
              </a:rPr>
              <a:t>базе</a:t>
            </a:r>
            <a:r>
              <a:rPr lang="en-US" sz="1600" i="0" u="none" dirty="0">
                <a:solidFill>
                  <a:schemeClr val="tx1"/>
                </a:solidFill>
                <a:latin typeface="Oswald" charset="-52"/>
                <a:ea typeface="Lora"/>
                <a:cs typeface="Lora"/>
                <a:sym typeface="Lora"/>
              </a:rPr>
              <a:t> МБУ ДО ДШИ </a:t>
            </a:r>
            <a:r>
              <a:rPr lang="en-US" sz="1600" i="0" u="none" dirty="0" err="1">
                <a:solidFill>
                  <a:schemeClr val="tx1"/>
                </a:solidFill>
                <a:latin typeface="Oswald" charset="-52"/>
                <a:ea typeface="Lora"/>
                <a:cs typeface="Lora"/>
                <a:sym typeface="Lora"/>
              </a:rPr>
              <a:t>им</a:t>
            </a:r>
            <a:r>
              <a:rPr lang="en-US" sz="1600" i="0" u="none" dirty="0">
                <a:solidFill>
                  <a:schemeClr val="tx1"/>
                </a:solidFill>
                <a:latin typeface="Oswald" charset="-52"/>
                <a:ea typeface="Lora"/>
                <a:cs typeface="Lora"/>
                <a:sym typeface="Lora"/>
              </a:rPr>
              <a:t>. Г.Ф. </a:t>
            </a:r>
            <a:r>
              <a:rPr lang="en-US" sz="1600" i="0" u="none" dirty="0" err="1" smtClean="0">
                <a:solidFill>
                  <a:schemeClr val="tx1"/>
                </a:solidFill>
                <a:latin typeface="Oswald" charset="-52"/>
                <a:ea typeface="Lora"/>
                <a:cs typeface="Lora"/>
                <a:sym typeface="Lora"/>
              </a:rPr>
              <a:t>Пономаренко</a:t>
            </a:r>
            <a:r>
              <a:rPr lang="en-US" sz="1600" dirty="0">
                <a:solidFill>
                  <a:schemeClr val="tx1"/>
                </a:solidFill>
                <a:latin typeface="Oswald" charset="-52"/>
                <a:ea typeface="Lora"/>
                <a:cs typeface="Lora"/>
                <a:sym typeface="Lora"/>
              </a:rPr>
              <a:t> </a:t>
            </a:r>
            <a:r>
              <a:rPr lang="en-US" sz="1600" i="0" u="none" dirty="0" smtClean="0">
                <a:solidFill>
                  <a:schemeClr val="tx1"/>
                </a:solidFill>
                <a:latin typeface="Oswald" charset="-52"/>
                <a:ea typeface="Lora"/>
                <a:cs typeface="Lora"/>
                <a:sym typeface="Lora"/>
              </a:rPr>
              <a:t>г</a:t>
            </a:r>
            <a:r>
              <a:rPr lang="en-US" sz="1600" i="0" u="none" dirty="0">
                <a:solidFill>
                  <a:schemeClr val="tx1"/>
                </a:solidFill>
                <a:latin typeface="Oswald" charset="-52"/>
                <a:ea typeface="Lora"/>
                <a:cs typeface="Lora"/>
                <a:sym typeface="Lora"/>
              </a:rPr>
              <a:t>. </a:t>
            </a:r>
            <a:r>
              <a:rPr lang="en-US" sz="1600" i="0" u="none" dirty="0" err="1">
                <a:solidFill>
                  <a:schemeClr val="tx1"/>
                </a:solidFill>
                <a:latin typeface="Oswald" charset="-52"/>
                <a:ea typeface="Lora"/>
                <a:cs typeface="Lora"/>
                <a:sym typeface="Lora"/>
              </a:rPr>
              <a:t>Славянска-на-Кубани</a:t>
            </a:r>
            <a:endParaRPr sz="1600" dirty="0">
              <a:solidFill>
                <a:schemeClr val="tx1"/>
              </a:solidFill>
              <a:latin typeface="Oswald" charset="-52"/>
              <a:ea typeface="Lora"/>
              <a:cs typeface="Lora"/>
              <a:sym typeface="Lora"/>
            </a:endParaRPr>
          </a:p>
        </p:txBody>
      </p:sp>
      <p:sp>
        <p:nvSpPr>
          <p:cNvPr id="237" name="Google Shape;237;p27"/>
          <p:cNvSpPr/>
          <p:nvPr/>
        </p:nvSpPr>
        <p:spPr>
          <a:xfrm>
            <a:off x="6721579" y="2708920"/>
            <a:ext cx="1975070" cy="108012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cap="flat" cmpd="sng">
            <a:solidFill>
              <a:srgbClr val="009999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200"/>
              <a:buFont typeface="Times New Roman"/>
              <a:buNone/>
            </a:pPr>
            <a:r>
              <a:rPr lang="en-US" sz="1600" b="1" i="0" u="none" dirty="0" smtClean="0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Предусмотрено</a:t>
            </a:r>
            <a:r>
              <a:rPr lang="ru-RU" sz="1600" b="1" i="0" u="none" dirty="0" smtClean="0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1600" b="1" i="0" u="none" dirty="0" err="1" smtClean="0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средств</a:t>
            </a:r>
            <a:r>
              <a:rPr lang="en-US" sz="1600" b="1" i="0" u="none" dirty="0" smtClean="0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           </a:t>
            </a:r>
            <a:endParaRPr sz="1600" dirty="0">
              <a:solidFill>
                <a:schemeClr val="tx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200"/>
              <a:buFont typeface="Times New Roman"/>
              <a:buNone/>
            </a:pPr>
            <a:r>
              <a:rPr lang="ru-RU" sz="1600" b="1" i="0" u="none" dirty="0" smtClean="0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4 712,0</a:t>
            </a:r>
            <a:r>
              <a:rPr lang="en-US" sz="1600" b="1" i="0" u="none" dirty="0" smtClean="0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1600" b="1" i="0" u="none" dirty="0" err="1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тыс</a:t>
            </a:r>
            <a:r>
              <a:rPr lang="en-US" sz="1600" b="1" i="0" u="none" dirty="0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. </a:t>
            </a:r>
            <a:r>
              <a:rPr lang="en-US" sz="1600" b="1" i="0" u="none" dirty="0" err="1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рублей</a:t>
            </a:r>
            <a:r>
              <a:rPr lang="en-US" sz="1600" b="1" i="0" u="none" dirty="0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 sz="1600" dirty="0">
              <a:solidFill>
                <a:schemeClr val="tx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38" name="Google Shape;238;p27"/>
          <p:cNvSpPr/>
          <p:nvPr/>
        </p:nvSpPr>
        <p:spPr>
          <a:xfrm>
            <a:off x="465257" y="4005064"/>
            <a:ext cx="8219996" cy="504378"/>
          </a:xfrm>
          <a:prstGeom prst="roundRect">
            <a:avLst>
              <a:gd name="adj" fmla="val 16667"/>
            </a:avLst>
          </a:prstGeom>
          <a:solidFill>
            <a:schemeClr val="accent5">
              <a:lumMod val="75000"/>
            </a:schemeClr>
          </a:solidFill>
          <a:ln w="9525" cap="flat" cmpd="sng">
            <a:solidFill>
              <a:srgbClr val="009999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400"/>
              <a:buFont typeface="Times New Roman"/>
              <a:buNone/>
            </a:pPr>
            <a:r>
              <a:rPr lang="en-US" sz="1800" b="1" i="0" u="none" dirty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НАЦИОНАЛЬНЫЙ ПРОЕКТ "ДЕМОГРАФИЯ"</a:t>
            </a:r>
            <a:endParaRPr sz="1800" dirty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39" name="Google Shape;239;p27"/>
          <p:cNvSpPr/>
          <p:nvPr/>
        </p:nvSpPr>
        <p:spPr>
          <a:xfrm>
            <a:off x="508487" y="4653136"/>
            <a:ext cx="8219996" cy="395858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9525" cap="flat" cmpd="sng">
            <a:solidFill>
              <a:srgbClr val="009999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400"/>
              <a:buFont typeface="Times New Roman"/>
              <a:buNone/>
            </a:pPr>
            <a:r>
              <a:rPr lang="en-US" sz="1800" b="1" i="0" u="none" dirty="0" err="1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Федеральный</a:t>
            </a:r>
            <a:r>
              <a:rPr lang="en-US" sz="1800" b="1" i="0" u="none" dirty="0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1800" b="1" i="0" u="none" dirty="0" err="1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проект</a:t>
            </a:r>
            <a:r>
              <a:rPr lang="en-US" sz="1800" b="1" i="0" u="none" dirty="0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 "</a:t>
            </a:r>
            <a:r>
              <a:rPr lang="en-US" sz="1800" b="1" i="0" u="none" dirty="0" err="1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Спорт</a:t>
            </a:r>
            <a:r>
              <a:rPr lang="en-US" sz="1800" b="1" i="0" u="none" dirty="0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 - </a:t>
            </a:r>
            <a:r>
              <a:rPr lang="en-US" sz="1800" b="1" i="0" u="none" dirty="0" err="1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норма</a:t>
            </a:r>
            <a:r>
              <a:rPr lang="en-US" sz="1800" b="1" i="0" u="none" dirty="0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1800" b="1" i="0" u="none" dirty="0" err="1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жизни</a:t>
            </a:r>
            <a:r>
              <a:rPr lang="en-US" sz="1800" b="1" i="0" u="none" dirty="0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"</a:t>
            </a:r>
            <a:endParaRPr sz="1800" dirty="0">
              <a:solidFill>
                <a:schemeClr val="tx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40" name="Google Shape;240;p27"/>
          <p:cNvSpPr/>
          <p:nvPr/>
        </p:nvSpPr>
        <p:spPr>
          <a:xfrm>
            <a:off x="476653" y="5287892"/>
            <a:ext cx="6183579" cy="94942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9525" cap="flat" cmpd="sng">
            <a:solidFill>
              <a:srgbClr val="009999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200"/>
              <a:buFont typeface="Times New Roman"/>
              <a:buNone/>
            </a:pPr>
            <a:r>
              <a:rPr lang="en-US" sz="1600" i="0" u="none" dirty="0" err="1">
                <a:solidFill>
                  <a:schemeClr val="tx1"/>
                </a:solidFill>
                <a:latin typeface="Oswald" charset="-52"/>
                <a:ea typeface="Lora"/>
                <a:cs typeface="Lora"/>
                <a:sym typeface="Lora"/>
              </a:rPr>
              <a:t>Оснащение</a:t>
            </a:r>
            <a:r>
              <a:rPr lang="en-US" sz="1600" i="0" u="none" dirty="0">
                <a:solidFill>
                  <a:schemeClr val="tx1"/>
                </a:solidFill>
                <a:latin typeface="Oswald" charset="-52"/>
                <a:ea typeface="Lora"/>
                <a:cs typeface="Lora"/>
                <a:sym typeface="Lora"/>
              </a:rPr>
              <a:t> </a:t>
            </a:r>
            <a:r>
              <a:rPr lang="en-US" sz="1600" i="0" u="none" dirty="0" err="1">
                <a:solidFill>
                  <a:schemeClr val="tx1"/>
                </a:solidFill>
                <a:latin typeface="Oswald" charset="-52"/>
                <a:ea typeface="Lora"/>
                <a:cs typeface="Lora"/>
                <a:sym typeface="Lora"/>
              </a:rPr>
              <a:t>объектов</a:t>
            </a:r>
            <a:r>
              <a:rPr lang="en-US" sz="1600" i="0" u="none" dirty="0">
                <a:solidFill>
                  <a:schemeClr val="tx1"/>
                </a:solidFill>
                <a:latin typeface="Oswald" charset="-52"/>
                <a:ea typeface="Lora"/>
                <a:cs typeface="Lora"/>
                <a:sym typeface="Lora"/>
              </a:rPr>
              <a:t> </a:t>
            </a:r>
            <a:r>
              <a:rPr lang="en-US" sz="1600" i="0" u="none" dirty="0" err="1">
                <a:solidFill>
                  <a:schemeClr val="tx1"/>
                </a:solidFill>
                <a:latin typeface="Oswald" charset="-52"/>
                <a:ea typeface="Lora"/>
                <a:cs typeface="Lora"/>
                <a:sym typeface="Lora"/>
              </a:rPr>
              <a:t>спортивной</a:t>
            </a:r>
            <a:r>
              <a:rPr lang="en-US" sz="1600" i="0" u="none" dirty="0">
                <a:solidFill>
                  <a:schemeClr val="tx1"/>
                </a:solidFill>
                <a:latin typeface="Oswald" charset="-52"/>
                <a:ea typeface="Lora"/>
                <a:cs typeface="Lora"/>
                <a:sym typeface="Lora"/>
              </a:rPr>
              <a:t> </a:t>
            </a:r>
            <a:r>
              <a:rPr lang="en-US" sz="1600" i="0" u="none" dirty="0" err="1">
                <a:solidFill>
                  <a:schemeClr val="tx1"/>
                </a:solidFill>
                <a:latin typeface="Oswald" charset="-52"/>
                <a:ea typeface="Lora"/>
                <a:cs typeface="Lora"/>
                <a:sym typeface="Lora"/>
              </a:rPr>
              <a:t>инфраструктуры</a:t>
            </a:r>
            <a:r>
              <a:rPr lang="en-US" sz="1600" i="0" u="none" dirty="0">
                <a:solidFill>
                  <a:schemeClr val="tx1"/>
                </a:solidFill>
                <a:latin typeface="Oswald" charset="-52"/>
                <a:ea typeface="Lora"/>
                <a:cs typeface="Lora"/>
                <a:sym typeface="Lora"/>
              </a:rPr>
              <a:t> </a:t>
            </a:r>
            <a:r>
              <a:rPr lang="en-US" sz="1600" i="0" u="none" dirty="0" err="1">
                <a:solidFill>
                  <a:schemeClr val="tx1"/>
                </a:solidFill>
                <a:latin typeface="Oswald" charset="-52"/>
                <a:ea typeface="Lora"/>
                <a:cs typeface="Lora"/>
                <a:sym typeface="Lora"/>
              </a:rPr>
              <a:t>спортивно-технологическим</a:t>
            </a:r>
            <a:r>
              <a:rPr lang="en-US" sz="1600" i="0" u="none" dirty="0">
                <a:solidFill>
                  <a:schemeClr val="tx1"/>
                </a:solidFill>
                <a:latin typeface="Oswald" charset="-52"/>
                <a:ea typeface="Lora"/>
                <a:cs typeface="Lora"/>
                <a:sym typeface="Lora"/>
              </a:rPr>
              <a:t> </a:t>
            </a:r>
            <a:r>
              <a:rPr lang="en-US" sz="1600" i="0" u="none" dirty="0" err="1">
                <a:solidFill>
                  <a:schemeClr val="tx1"/>
                </a:solidFill>
                <a:latin typeface="Oswald" charset="-52"/>
                <a:ea typeface="Lora"/>
                <a:cs typeface="Lora"/>
                <a:sym typeface="Lora"/>
              </a:rPr>
              <a:t>оборудованием</a:t>
            </a:r>
            <a:r>
              <a:rPr lang="en-US" sz="1600" i="0" u="none" dirty="0">
                <a:solidFill>
                  <a:schemeClr val="tx1"/>
                </a:solidFill>
                <a:latin typeface="Oswald" charset="-52"/>
                <a:ea typeface="Lora"/>
                <a:cs typeface="Lora"/>
                <a:sym typeface="Lora"/>
              </a:rPr>
              <a:t> </a:t>
            </a:r>
            <a:r>
              <a:rPr lang="en-US" sz="1600" i="0" u="none" dirty="0" smtClean="0">
                <a:solidFill>
                  <a:schemeClr val="tx1"/>
                </a:solidFill>
                <a:latin typeface="Oswald" charset="-52"/>
                <a:ea typeface="Lora"/>
                <a:cs typeface="Lora"/>
                <a:sym typeface="Lora"/>
              </a:rPr>
              <a:t>(</a:t>
            </a:r>
            <a:r>
              <a:rPr lang="en-US" sz="1600" i="0" u="none" dirty="0" err="1">
                <a:solidFill>
                  <a:schemeClr val="tx1"/>
                </a:solidFill>
                <a:latin typeface="Oswald" charset="-52"/>
                <a:ea typeface="Lora"/>
                <a:cs typeface="Lora"/>
                <a:sym typeface="Lora"/>
              </a:rPr>
              <a:t>площадка</a:t>
            </a:r>
            <a:r>
              <a:rPr lang="en-US" sz="1600" i="0" u="none" dirty="0">
                <a:solidFill>
                  <a:schemeClr val="tx1"/>
                </a:solidFill>
                <a:latin typeface="Oswald" charset="-52"/>
                <a:ea typeface="Lora"/>
                <a:cs typeface="Lora"/>
                <a:sym typeface="Lora"/>
              </a:rPr>
              <a:t> ГТО) МАУ "ЦСП "</a:t>
            </a:r>
            <a:r>
              <a:rPr lang="en-US" sz="1600" i="0" u="none" dirty="0" err="1">
                <a:solidFill>
                  <a:schemeClr val="tx1"/>
                </a:solidFill>
                <a:latin typeface="Oswald" charset="-52"/>
                <a:ea typeface="Lora"/>
                <a:cs typeface="Lora"/>
                <a:sym typeface="Lora"/>
              </a:rPr>
              <a:t>Олимпиец</a:t>
            </a:r>
            <a:r>
              <a:rPr lang="en-US" sz="1600" i="0" u="none" dirty="0">
                <a:solidFill>
                  <a:schemeClr val="tx1"/>
                </a:solidFill>
                <a:latin typeface="Oswald" charset="-52"/>
                <a:ea typeface="Lora"/>
                <a:cs typeface="Lora"/>
                <a:sym typeface="Lora"/>
              </a:rPr>
              <a:t>"</a:t>
            </a:r>
            <a:endParaRPr sz="1600" dirty="0">
              <a:solidFill>
                <a:schemeClr val="tx1"/>
              </a:solidFill>
              <a:latin typeface="Oswald" charset="-52"/>
              <a:ea typeface="Lora"/>
              <a:cs typeface="Lora"/>
              <a:sym typeface="Lora"/>
            </a:endParaRPr>
          </a:p>
        </p:txBody>
      </p:sp>
      <p:sp>
        <p:nvSpPr>
          <p:cNvPr id="241" name="Google Shape;241;p27"/>
          <p:cNvSpPr/>
          <p:nvPr/>
        </p:nvSpPr>
        <p:spPr>
          <a:xfrm>
            <a:off x="6721580" y="5291440"/>
            <a:ext cx="2006906" cy="94587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cap="flat" cmpd="sng">
            <a:solidFill>
              <a:srgbClr val="009999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200"/>
              <a:buFont typeface="Times New Roman"/>
              <a:buNone/>
            </a:pPr>
            <a:r>
              <a:rPr lang="en-US" sz="1600" b="1" i="0" u="none" dirty="0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Предусмотрено </a:t>
            </a:r>
            <a:r>
              <a:rPr lang="en-US" sz="1600" b="1" i="0" u="none" dirty="0" err="1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средств</a:t>
            </a:r>
            <a:r>
              <a:rPr lang="en-US" sz="1600" b="1" i="0" u="none" dirty="0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           </a:t>
            </a:r>
            <a:endParaRPr sz="1600" dirty="0">
              <a:solidFill>
                <a:schemeClr val="tx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200"/>
              <a:buFont typeface="Times New Roman"/>
              <a:buNone/>
            </a:pPr>
            <a:r>
              <a:rPr lang="en-US" sz="1600" b="1" i="0" u="none" dirty="0" smtClean="0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3 039,7 </a:t>
            </a:r>
            <a:r>
              <a:rPr lang="en-US" sz="1600" b="1" i="0" u="none" dirty="0" err="1" smtClean="0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тыс</a:t>
            </a:r>
            <a:r>
              <a:rPr lang="en-US" sz="1600" b="1" i="0" u="none" dirty="0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. </a:t>
            </a:r>
            <a:r>
              <a:rPr lang="en-US" sz="1600" b="1" i="0" u="none" dirty="0" err="1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рублей</a:t>
            </a:r>
            <a:r>
              <a:rPr lang="en-US" sz="1600" b="1" i="0" u="none" dirty="0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 sz="1600" dirty="0">
              <a:solidFill>
                <a:schemeClr val="tx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44" name="Google Shape;244;p27"/>
          <p:cNvSpPr txBox="1"/>
          <p:nvPr/>
        </p:nvSpPr>
        <p:spPr>
          <a:xfrm>
            <a:off x="476650" y="92074"/>
            <a:ext cx="8487838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5481"/>
              </a:buClr>
              <a:buSzPts val="1600"/>
              <a:buFont typeface="Tahoma"/>
              <a:buNone/>
            </a:pPr>
            <a:r>
              <a:rPr lang="en-US" sz="2400" b="1" i="0" u="none" dirty="0" err="1" smtClean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Участие</a:t>
            </a:r>
            <a:r>
              <a:rPr lang="en-US" sz="2400" b="1" i="0" u="none" dirty="0" smtClean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2400" b="1" i="0" u="none" dirty="0" err="1" smtClean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муниципального</a:t>
            </a:r>
            <a:r>
              <a:rPr lang="en-US" sz="2400" b="1" i="0" u="none" dirty="0" smtClean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2400" b="1" i="0" u="none" dirty="0" err="1" smtClean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образования</a:t>
            </a:r>
            <a:r>
              <a:rPr lang="en-US" sz="2400" b="1" i="0" u="none" dirty="0" smtClean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2400" b="1" i="0" u="none" dirty="0" err="1" smtClean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Славянский</a:t>
            </a:r>
            <a:r>
              <a:rPr lang="en-US" sz="2400" b="1" i="0" u="none" dirty="0" smtClean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2400" b="1" i="0" u="none" dirty="0" err="1" smtClean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район</a:t>
            </a:r>
            <a:endParaRPr lang="ru-RU" sz="2400" b="1" i="0" u="none" dirty="0" smtClean="0">
              <a:solidFill>
                <a:srgbClr val="006F6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5481"/>
              </a:buClr>
              <a:buSzPts val="1600"/>
              <a:buFont typeface="Tahoma"/>
              <a:buNone/>
            </a:pPr>
            <a:r>
              <a:rPr lang="en-US" sz="2400" b="1" i="0" u="none" dirty="0" smtClean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 в </a:t>
            </a:r>
            <a:r>
              <a:rPr lang="en-US" sz="2400" b="1" i="0" u="none" dirty="0" err="1" smtClean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реализации</a:t>
            </a:r>
            <a:r>
              <a:rPr lang="en-US" sz="2400" b="1" i="0" u="none" dirty="0" smtClean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ru-RU" sz="2400" b="1" i="0" u="none" dirty="0" smtClean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национальных проектов </a:t>
            </a:r>
            <a:r>
              <a:rPr lang="en-US" sz="2400" b="1" i="0" u="none" dirty="0" smtClean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в 2022 </a:t>
            </a:r>
            <a:r>
              <a:rPr lang="en-US" sz="2400" b="1" i="0" u="none" dirty="0" err="1" smtClean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году</a:t>
            </a:r>
            <a:endParaRPr sz="2400" b="1" dirty="0">
              <a:solidFill>
                <a:srgbClr val="006F6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15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8"/>
          <p:cNvSpPr txBox="1">
            <a:spLocks noGrp="1"/>
          </p:cNvSpPr>
          <p:nvPr>
            <p:ph type="title"/>
          </p:nvPr>
        </p:nvSpPr>
        <p:spPr>
          <a:xfrm>
            <a:off x="323528" y="116632"/>
            <a:ext cx="8424936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5481"/>
              </a:buClr>
              <a:buSzPts val="1600"/>
              <a:buFont typeface="Tahoma"/>
              <a:buNone/>
            </a:pPr>
            <a:r>
              <a:rPr lang="ru-RU" sz="2600" i="0" u="none" dirty="0" smtClean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Осуществление капитальных вложений в объекты муниципальной собственности, тыс. рублей</a:t>
            </a:r>
            <a:endParaRPr sz="2600" dirty="0">
              <a:solidFill>
                <a:srgbClr val="006F6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061316"/>
              </p:ext>
            </p:extLst>
          </p:nvPr>
        </p:nvGraphicFramePr>
        <p:xfrm>
          <a:off x="323528" y="1340768"/>
          <a:ext cx="8640961" cy="5086132"/>
        </p:xfrm>
        <a:graphic>
          <a:graphicData uri="http://schemas.openxmlformats.org/drawingml/2006/table">
            <a:tbl>
              <a:tblPr firstRow="1" bandRow="1">
                <a:tableStyleId>{4F6CD052-8965-4A92-A76A-A42449F9A9D4}</a:tableStyleId>
              </a:tblPr>
              <a:tblGrid>
                <a:gridCol w="5489874"/>
                <a:gridCol w="1083528"/>
                <a:gridCol w="1083528"/>
                <a:gridCol w="117209"/>
                <a:gridCol w="866822"/>
              </a:tblGrid>
              <a:tr h="43516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Oswald" charset="-52"/>
                        </a:rPr>
                        <a:t>Наименование</a:t>
                      </a:r>
                      <a:r>
                        <a:rPr lang="ru-RU" sz="2000" baseline="0" dirty="0" smtClean="0">
                          <a:latin typeface="Oswald" charset="-52"/>
                        </a:rPr>
                        <a:t> объекта</a:t>
                      </a:r>
                      <a:endParaRPr lang="ru-RU" sz="2000" dirty="0">
                        <a:latin typeface="Oswald" charset="-52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Oswald" charset="-52"/>
                        </a:rPr>
                        <a:t>2022</a:t>
                      </a:r>
                      <a:r>
                        <a:rPr lang="ru-RU" sz="2000" baseline="0" dirty="0" smtClean="0">
                          <a:latin typeface="Oswald" charset="-52"/>
                        </a:rPr>
                        <a:t> г.</a:t>
                      </a:r>
                      <a:endParaRPr lang="ru-RU" sz="2000" dirty="0">
                        <a:latin typeface="Oswald" charset="-52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Oswald" charset="-52"/>
                        </a:rPr>
                        <a:t>2023 г.</a:t>
                      </a:r>
                      <a:endParaRPr lang="ru-RU" sz="2000" dirty="0">
                        <a:latin typeface="Oswald" charset="-52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Oswald" charset="-52"/>
                        </a:rPr>
                        <a:t>2024 г. </a:t>
                      </a:r>
                      <a:endParaRPr lang="ru-RU" sz="2000" dirty="0">
                        <a:latin typeface="Oswald" charset="-52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latin typeface="Oswald" charset="-52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58064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Oswald" charset="-52"/>
                        </a:rPr>
                        <a:t>Бюджетные инвестиции</a:t>
                      </a: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Oswald" charset="-52"/>
                        </a:rPr>
                        <a:t> в объекты капитального строительства, всего, в том числе </a:t>
                      </a:r>
                      <a:endParaRPr lang="ru-RU" sz="2000" dirty="0">
                        <a:solidFill>
                          <a:schemeClr val="bg1"/>
                        </a:solidFill>
                        <a:latin typeface="Oswald" charset="-52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solidFill>
                          <a:schemeClr val="bg1"/>
                        </a:solidFill>
                        <a:latin typeface="Oswald" charset="-52"/>
                      </a:endParaRP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Oswald" charset="-52"/>
                        </a:rPr>
                        <a:t>487 156,7</a:t>
                      </a:r>
                      <a:endParaRPr lang="ru-RU" sz="1800" dirty="0">
                        <a:solidFill>
                          <a:schemeClr val="bg1"/>
                        </a:solidFill>
                        <a:latin typeface="Oswald" charset="-52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solidFill>
                          <a:schemeClr val="bg1"/>
                        </a:solidFill>
                        <a:latin typeface="Oswald" charset="-52"/>
                      </a:endParaRP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Oswald" charset="-52"/>
                        </a:rPr>
                        <a:t>136 353,1</a:t>
                      </a:r>
                      <a:endParaRPr lang="ru-RU" sz="1800" dirty="0">
                        <a:solidFill>
                          <a:schemeClr val="bg1"/>
                        </a:solidFill>
                        <a:latin typeface="Oswald" charset="-52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1800" dirty="0" smtClean="0">
                        <a:solidFill>
                          <a:schemeClr val="bg1"/>
                        </a:solidFill>
                        <a:latin typeface="Oswald" charset="-52"/>
                      </a:endParaRP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Oswald" charset="-52"/>
                        </a:rPr>
                        <a:t>59732,4</a:t>
                      </a:r>
                      <a:endParaRPr lang="ru-RU" sz="1800" dirty="0">
                        <a:solidFill>
                          <a:schemeClr val="bg1"/>
                        </a:solidFill>
                        <a:latin typeface="Oswald" charset="-52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bg1"/>
                        </a:solidFill>
                        <a:latin typeface="Oswald" charset="-52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429705">
                <a:tc gridSpan="5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Oswald" charset="-52"/>
                        </a:rPr>
                        <a:t>Социальная политика</a:t>
                      </a:r>
                      <a:endParaRPr lang="ru-RU" sz="2000" dirty="0">
                        <a:latin typeface="Oswald" charset="-52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8064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Oswald" charset="-52"/>
                        </a:rPr>
                        <a:t>Приобретение жилых помещений в рамках программы</a:t>
                      </a:r>
                      <a:r>
                        <a:rPr lang="ru-RU" sz="2000" baseline="0" dirty="0" smtClean="0">
                          <a:latin typeface="Oswald" charset="-52"/>
                        </a:rPr>
                        <a:t> «Дети Кубани»</a:t>
                      </a:r>
                      <a:endParaRPr lang="ru-RU" sz="2000" dirty="0">
                        <a:latin typeface="Oswald" charset="-52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Oswald" charset="-52"/>
                        </a:rPr>
                        <a:t>45 638,0</a:t>
                      </a:r>
                      <a:endParaRPr lang="ru-RU" sz="2000" dirty="0">
                        <a:latin typeface="Oswald" charset="-52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Oswald" charset="-52"/>
                        </a:rPr>
                        <a:t>40 748,2 </a:t>
                      </a:r>
                      <a:endParaRPr lang="ru-RU" sz="2000" dirty="0">
                        <a:latin typeface="Oswald" charset="-52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Oswald" charset="-52"/>
                        </a:rPr>
                        <a:t>42</a:t>
                      </a:r>
                      <a:r>
                        <a:rPr lang="ru-RU" sz="2000" baseline="0" dirty="0" smtClean="0">
                          <a:latin typeface="Oswald" charset="-52"/>
                        </a:rPr>
                        <a:t> 378,1</a:t>
                      </a:r>
                      <a:endParaRPr lang="ru-RU" sz="2000" dirty="0">
                        <a:latin typeface="Oswald" charset="-52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latin typeface="Oswald" charset="-52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58064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Oswald" charset="-52"/>
                        </a:rPr>
                        <a:t>Приобретение жилых помещений в муниципальную собственность</a:t>
                      </a:r>
                      <a:endParaRPr lang="ru-RU" sz="2000" dirty="0">
                        <a:latin typeface="Oswald" charset="-52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Oswald" charset="-52"/>
                        </a:rPr>
                        <a:t>3 550,0</a:t>
                      </a:r>
                      <a:endParaRPr lang="ru-RU" sz="2000" dirty="0">
                        <a:latin typeface="Oswald" charset="-52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Oswald" charset="-52"/>
                        </a:rPr>
                        <a:t>-</a:t>
                      </a:r>
                      <a:endParaRPr lang="ru-RU" sz="2000" dirty="0">
                        <a:latin typeface="Oswald" charset="-52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Oswald" charset="-52"/>
                        </a:rPr>
                        <a:t>-</a:t>
                      </a:r>
                      <a:endParaRPr lang="ru-RU" sz="2000" dirty="0">
                        <a:latin typeface="Oswald" charset="-52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latin typeface="Oswald" charset="-52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29705">
                <a:tc gridSpan="5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Oswald" charset="-52"/>
                        </a:rPr>
                        <a:t>Физическая</a:t>
                      </a:r>
                      <a:r>
                        <a:rPr lang="ru-RU" sz="2000" baseline="0" dirty="0" smtClean="0">
                          <a:latin typeface="Oswald" charset="-52"/>
                        </a:rPr>
                        <a:t> культура и спорт</a:t>
                      </a:r>
                      <a:endParaRPr lang="ru-RU" sz="2000" dirty="0">
                        <a:latin typeface="Oswald" charset="-52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87658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Oswald" charset="-52"/>
                        </a:rPr>
                        <a:t>Строительство универсального спортивного комплекса по адресу: Славянский район, ст. Петровская, ул. </a:t>
                      </a:r>
                      <a:r>
                        <a:rPr lang="ru-RU" sz="2000" dirty="0" err="1" smtClean="0">
                          <a:latin typeface="Oswald" charset="-52"/>
                        </a:rPr>
                        <a:t>Пимоненко</a:t>
                      </a:r>
                      <a:r>
                        <a:rPr lang="ru-RU" sz="2000" dirty="0" smtClean="0">
                          <a:latin typeface="Oswald" charset="-52"/>
                        </a:rPr>
                        <a:t>, 63а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Oswald" charset="-52"/>
                        </a:rPr>
                        <a:t>100 005</a:t>
                      </a:r>
                      <a:endParaRPr lang="ru-RU" sz="2000" dirty="0">
                        <a:latin typeface="Oswald" charset="-52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Oswald" charset="-52"/>
                        </a:rPr>
                        <a:t>-</a:t>
                      </a:r>
                      <a:endParaRPr lang="ru-RU" sz="2000" dirty="0">
                        <a:latin typeface="Oswald" charset="-52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Oswald" charset="-52"/>
                        </a:rPr>
                        <a:t>-</a:t>
                      </a:r>
                      <a:endParaRPr lang="ru-RU" sz="2000" dirty="0">
                        <a:latin typeface="Oswald" charset="-52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9705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Oswald" charset="-52"/>
                        </a:rPr>
                        <a:t>Строительство центра единоборств</a:t>
                      </a:r>
                      <a:endParaRPr lang="ru-RU" sz="2000" dirty="0">
                        <a:latin typeface="Oswald" charset="-52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Oswald" charset="-52"/>
                        </a:rPr>
                        <a:t>2 500,0</a:t>
                      </a:r>
                      <a:endParaRPr lang="ru-RU" sz="2000" dirty="0">
                        <a:latin typeface="Oswald" charset="-52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>
          <a:xfrm>
            <a:off x="6804248" y="6309320"/>
            <a:ext cx="2133600" cy="47625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16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48072"/>
          </a:xfrm>
        </p:spPr>
        <p:txBody>
          <a:bodyPr/>
          <a:lstStyle/>
          <a:p>
            <a:r>
              <a:rPr lang="ru-RU" sz="2600" b="1" dirty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Осуществление капитальных вложений в объекты муниципальной собственности, тыс. рублей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1770720"/>
              </p:ext>
            </p:extLst>
          </p:nvPr>
        </p:nvGraphicFramePr>
        <p:xfrm>
          <a:off x="467544" y="952538"/>
          <a:ext cx="8510094" cy="5259310"/>
        </p:xfrm>
        <a:graphic>
          <a:graphicData uri="http://schemas.openxmlformats.org/drawingml/2006/table">
            <a:tbl>
              <a:tblPr firstRow="1" bandRow="1">
                <a:tableStyleId>{4F6CD052-8965-4A92-A76A-A42449F9A9D4}</a:tableStyleId>
              </a:tblPr>
              <a:tblGrid>
                <a:gridCol w="5544616"/>
                <a:gridCol w="1152128"/>
                <a:gridCol w="1012206"/>
                <a:gridCol w="801144"/>
              </a:tblGrid>
              <a:tr h="355818"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Oswald" charset="-52"/>
                        </a:rPr>
                        <a:t>Образование</a:t>
                      </a:r>
                      <a:endParaRPr lang="ru-RU" sz="1800" dirty="0">
                        <a:latin typeface="Oswald" charset="-52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2681"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>
                          <a:latin typeface="Oswald" charset="-52"/>
                        </a:rPr>
                        <a:t>Строительство детского сада на 320 мест в г. Славянск-на-Кубани в границ улиц Щорса, Казачья, Проточная</a:t>
                      </a:r>
                      <a:endParaRPr lang="ru-RU" sz="1800" dirty="0">
                        <a:latin typeface="Oswald" charset="-52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Oswald" charset="-52"/>
                        </a:rPr>
                        <a:t>323 426,0</a:t>
                      </a:r>
                      <a:endParaRPr lang="ru-RU" sz="1800" dirty="0">
                        <a:latin typeface="Oswald" charset="-52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Oswald" charset="-52"/>
                        </a:rPr>
                        <a:t>-</a:t>
                      </a:r>
                      <a:endParaRPr lang="ru-RU" sz="1800" dirty="0">
                        <a:latin typeface="Oswald" charset="-52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Oswald" charset="-52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5818"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Oswald" charset="-52"/>
                        </a:rPr>
                        <a:t>Здравоохранение</a:t>
                      </a:r>
                      <a:endParaRPr lang="ru-RU" sz="1800" dirty="0">
                        <a:latin typeface="Oswald" charset="-52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148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Oswald" charset="-52"/>
                        </a:rPr>
                        <a:t>Строительство офиса врача общей практики в х. </a:t>
                      </a:r>
                      <a:r>
                        <a:rPr lang="ru-RU" sz="1800" dirty="0" err="1" smtClean="0">
                          <a:latin typeface="Oswald" charset="-52"/>
                        </a:rPr>
                        <a:t>Галицын</a:t>
                      </a:r>
                      <a:endParaRPr lang="ru-RU" sz="1800" dirty="0" smtClean="0">
                        <a:latin typeface="Oswald" charset="-52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Oswald" charset="-52"/>
                        </a:rPr>
                        <a:t>2 000,0</a:t>
                      </a:r>
                      <a:endParaRPr lang="ru-RU" sz="1800" dirty="0">
                        <a:latin typeface="Oswald" charset="-52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Oswald" charset="-52"/>
                        </a:rPr>
                        <a:t>17 000,0</a:t>
                      </a:r>
                      <a:endParaRPr lang="ru-RU" sz="1800" dirty="0">
                        <a:latin typeface="Oswald" charset="-52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Oswald" charset="-52"/>
                        </a:rPr>
                        <a:t>-</a:t>
                      </a:r>
                      <a:endParaRPr lang="ru-RU" sz="1800" dirty="0">
                        <a:latin typeface="Oswald" charset="-52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5818"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Oswald" charset="-52"/>
                        </a:rPr>
                        <a:t>Жилищно-коммунальное хозяйство</a:t>
                      </a:r>
                      <a:endParaRPr lang="ru-RU" sz="1800" dirty="0">
                        <a:latin typeface="Oswald" charset="-52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09856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Строительство (реконструкция, техническое перевооружение) объектов теплоснабжения населения (модернизация котельных № 37, № 40)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               -    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 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45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697,9  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           -    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0165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Строительство, реконструкция, модернизация, техническое перевооружение объектов теплоснабжения и горячего водоснабжения, переданных по концессионному соглашению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      5 000,0  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    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5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000,0  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 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5 000,0  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42993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Организация водоотведения (строительство очистных сооружений в ст.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Анастасиевской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)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               -    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    27 907,0  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   8 139,1  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2993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Рекультивация земельных участков, находящихся в муниципальной собственности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5 037,7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Oswald" charset="-52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               -    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 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4 215,2  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76256" y="6309320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17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89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9"/>
          <p:cNvSpPr txBox="1">
            <a:spLocks noGrp="1"/>
          </p:cNvSpPr>
          <p:nvPr>
            <p:ph type="title"/>
          </p:nvPr>
        </p:nvSpPr>
        <p:spPr>
          <a:xfrm>
            <a:off x="466925" y="166675"/>
            <a:ext cx="8229600" cy="12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chemeClr val="dk1"/>
              </a:buClr>
              <a:buSzPts val="1700"/>
            </a:pPr>
            <a:r>
              <a:rPr lang="ru-RU" sz="2600" dirty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Распределение бюджетных ассигнований</a:t>
            </a:r>
            <a:br>
              <a:rPr lang="ru-RU" sz="2600" dirty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ru-RU" sz="2600" dirty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 по непрограммным направлениям деятельности, </a:t>
            </a:r>
            <a:br>
              <a:rPr lang="ru-RU" sz="2600" dirty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ru-RU" sz="2600" dirty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тыс. рублей</a:t>
            </a:r>
            <a:endParaRPr sz="2200" dirty="0">
              <a:solidFill>
                <a:srgbClr val="006F6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260" name="Google Shape;260;p29"/>
          <p:cNvGraphicFramePr/>
          <p:nvPr>
            <p:extLst>
              <p:ext uri="{D42A27DB-BD31-4B8C-83A1-F6EECF244321}">
                <p14:modId xmlns:p14="http://schemas.microsoft.com/office/powerpoint/2010/main" val="421995651"/>
              </p:ext>
            </p:extLst>
          </p:nvPr>
        </p:nvGraphicFramePr>
        <p:xfrm>
          <a:off x="179387" y="1484781"/>
          <a:ext cx="8785101" cy="5036540"/>
        </p:xfrm>
        <a:graphic>
          <a:graphicData uri="http://schemas.openxmlformats.org/drawingml/2006/table">
            <a:tbl>
              <a:tblPr>
                <a:noFill/>
                <a:tableStyleId>{4F6CD052-8965-4A92-A76A-A42449F9A9D4}</a:tableStyleId>
              </a:tblPr>
              <a:tblGrid>
                <a:gridCol w="4279163"/>
                <a:gridCol w="1127306"/>
                <a:gridCol w="1125663"/>
                <a:gridCol w="1127306"/>
                <a:gridCol w="1125663"/>
              </a:tblGrid>
              <a:tr h="81789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800" b="1" i="0" u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Наименование показателя</a:t>
                      </a:r>
                      <a:endParaRPr sz="1800" b="1" i="0" u="none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2021 г.</a:t>
                      </a:r>
                      <a:endParaRPr sz="1800" b="1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ru-RU" sz="1800" b="1" i="0" u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2022 г.</a:t>
                      </a:r>
                      <a:endParaRPr sz="1800" b="1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ru-RU" sz="1800" b="1" i="0" u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2023 г.</a:t>
                      </a:r>
                      <a:endParaRPr sz="1800" b="1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ru-RU" sz="1800" b="1" i="0" u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2024 г.</a:t>
                      </a:r>
                      <a:endParaRPr sz="1800" b="1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583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800" i="0" u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Расходы</a:t>
                      </a:r>
                      <a:r>
                        <a:rPr lang="en-US" sz="1800" i="0" u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1800" i="0" u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всего</a:t>
                      </a:r>
                      <a:r>
                        <a:rPr lang="en-US" sz="1800" i="0" u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:</a:t>
                      </a:r>
                      <a:endParaRPr sz="18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3 060 335,9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3 381 688,8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3 011 657,3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2 982 621,3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269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800" i="0" u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Расходы</a:t>
                      </a:r>
                      <a:r>
                        <a:rPr lang="en-US" sz="1800" i="0" u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1800" i="0" u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по</a:t>
                      </a:r>
                      <a:r>
                        <a:rPr lang="en-US" sz="1800" i="0" u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1800" i="0" u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непрограммным</a:t>
                      </a:r>
                      <a:r>
                        <a:rPr lang="en-US" sz="1800" i="0" u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1800" i="0" u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направлениям</a:t>
                      </a:r>
                      <a:r>
                        <a:rPr lang="en-US" sz="1800" i="0" u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, </a:t>
                      </a:r>
                      <a:endParaRPr lang="ru-RU" sz="1800" i="0" u="none" dirty="0" smtClean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800" i="0" u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в </a:t>
                      </a:r>
                      <a:r>
                        <a:rPr lang="en-US" sz="1800" i="0" u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том</a:t>
                      </a:r>
                      <a:r>
                        <a:rPr lang="en-US" sz="1800" i="0" u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1800" i="0" u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числе</a:t>
                      </a:r>
                      <a:endParaRPr sz="18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267 238,8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297 189,3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388 445,1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420 665,3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55831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800" i="0" u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Общегосударственные</a:t>
                      </a:r>
                      <a:r>
                        <a:rPr lang="en-US" sz="1800" i="0" u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1800" i="0" u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расходы</a:t>
                      </a:r>
                      <a:endParaRPr sz="18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170 583,9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212 470,4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253 051,2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265 024,5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2697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800" i="0" u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Национальная</a:t>
                      </a:r>
                      <a:r>
                        <a:rPr lang="en-US" sz="1800" i="0" u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1800" i="0" u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безопасность</a:t>
                      </a:r>
                      <a:r>
                        <a:rPr lang="en-US" sz="1800" i="0" u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и </a:t>
                      </a:r>
                      <a:r>
                        <a:rPr lang="en-US" sz="1800" i="0" u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правоохранительная</a:t>
                      </a:r>
                      <a:r>
                        <a:rPr lang="en-US" sz="1800" i="0" u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1800" i="0" u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деятельность</a:t>
                      </a:r>
                      <a:endParaRPr sz="18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1 884,6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126,0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126,0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126,0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55831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800" i="0" u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Национальная</a:t>
                      </a:r>
                      <a:r>
                        <a:rPr lang="en-US" sz="1800" i="0" u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1800" i="0" u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экономика</a:t>
                      </a:r>
                      <a:endParaRPr sz="18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19 866,0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19 847,2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19 761,5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19 776,3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5831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800" i="0" u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Жилищно-коммунальное</a:t>
                      </a:r>
                      <a:r>
                        <a:rPr lang="en-US" sz="1800" i="0" u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1800" i="0" u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хозяйство</a:t>
                      </a:r>
                      <a:endParaRPr sz="18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13 251,5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25 093,8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35 854,5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16 086,6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55831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800" i="0" u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Образование</a:t>
                      </a:r>
                      <a:endParaRPr sz="18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29 563,3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32 201,9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32 201,9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32 201,9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5831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Здравоохранение</a:t>
                      </a:r>
                      <a:endParaRPr sz="18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570,0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Oswald" charset="-52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Oswald" charset="-52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Oswald" charset="-52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1921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800" i="0" u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Социальная</a:t>
                      </a:r>
                      <a:r>
                        <a:rPr lang="en-US" sz="1800" i="0" u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1800" i="0" u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политика</a:t>
                      </a:r>
                      <a:endParaRPr sz="18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28 200,0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7 450,0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7 450,0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7 450,0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1921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800" i="0" u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Условно-утвержденные</a:t>
                      </a:r>
                      <a:r>
                        <a:rPr lang="en-US" sz="1800" i="0" u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1800" i="0" u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расходы</a:t>
                      </a:r>
                      <a:endParaRPr sz="18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Oswald" charset="-52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Oswald" charset="-52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40 000,0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80 000,0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>
          <a:xfrm>
            <a:off x="6804248" y="6381750"/>
            <a:ext cx="2133600" cy="47625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18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55556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"/>
          <p:cNvSpPr txBox="1"/>
          <p:nvPr/>
        </p:nvSpPr>
        <p:spPr>
          <a:xfrm>
            <a:off x="308750" y="273025"/>
            <a:ext cx="8580550" cy="132905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ru-RU" sz="2600" b="1" dirty="0" smtClean="0">
                <a:solidFill>
                  <a:srgbClr val="005E5E"/>
                </a:solidFill>
                <a:latin typeface="Oswald"/>
                <a:ea typeface="Oswald"/>
                <a:cs typeface="Oswald"/>
                <a:sym typeface="Oswald"/>
              </a:rPr>
              <a:t>При составлении проекта б</a:t>
            </a:r>
            <a:r>
              <a:rPr lang="en-US" sz="2600" b="1" dirty="0" err="1" smtClean="0">
                <a:solidFill>
                  <a:srgbClr val="005E5E"/>
                </a:solidFill>
                <a:latin typeface="Oswald"/>
                <a:ea typeface="Oswald"/>
                <a:cs typeface="Oswald"/>
                <a:sym typeface="Oswald"/>
              </a:rPr>
              <a:t>юджет</a:t>
            </a:r>
            <a:r>
              <a:rPr lang="ru-RU" sz="2600" b="1" dirty="0" smtClean="0">
                <a:solidFill>
                  <a:srgbClr val="005E5E"/>
                </a:solidFill>
                <a:latin typeface="Oswald"/>
                <a:ea typeface="Oswald"/>
                <a:cs typeface="Oswald"/>
                <a:sym typeface="Oswald"/>
              </a:rPr>
              <a:t>а</a:t>
            </a:r>
            <a:r>
              <a:rPr lang="en-US" sz="2600" b="1" dirty="0" smtClean="0">
                <a:solidFill>
                  <a:srgbClr val="005E5E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ru-RU" sz="2600" b="1" dirty="0" smtClean="0">
                <a:solidFill>
                  <a:srgbClr val="005E5E"/>
                </a:solidFill>
                <a:latin typeface="Oswald"/>
                <a:ea typeface="Oswald"/>
                <a:cs typeface="Oswald"/>
                <a:sym typeface="Oswald"/>
              </a:rPr>
              <a:t>муниципального образования Славянский район </a:t>
            </a:r>
            <a:r>
              <a:rPr lang="en-US" sz="2600" b="1" dirty="0" err="1" smtClean="0">
                <a:solidFill>
                  <a:srgbClr val="005E5E"/>
                </a:solidFill>
                <a:latin typeface="Oswald"/>
                <a:ea typeface="Oswald"/>
                <a:cs typeface="Oswald"/>
                <a:sym typeface="Oswald"/>
              </a:rPr>
              <a:t>на</a:t>
            </a:r>
            <a:r>
              <a:rPr lang="en-US" sz="2600" b="1" dirty="0" smtClean="0">
                <a:solidFill>
                  <a:srgbClr val="005E5E"/>
                </a:solidFill>
                <a:latin typeface="Oswald"/>
                <a:ea typeface="Oswald"/>
                <a:cs typeface="Oswald"/>
                <a:sym typeface="Oswald"/>
              </a:rPr>
              <a:t> 202</a:t>
            </a:r>
            <a:r>
              <a:rPr lang="ru-RU" sz="2600" b="1" dirty="0" smtClean="0">
                <a:solidFill>
                  <a:srgbClr val="005E5E"/>
                </a:solidFill>
                <a:latin typeface="Oswald"/>
                <a:ea typeface="Oswald"/>
                <a:cs typeface="Oswald"/>
                <a:sym typeface="Oswald"/>
              </a:rPr>
              <a:t>2</a:t>
            </a:r>
            <a:r>
              <a:rPr lang="en-US" sz="2600" b="1" dirty="0" smtClean="0">
                <a:solidFill>
                  <a:srgbClr val="005E5E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2600" b="1" dirty="0" err="1">
                <a:solidFill>
                  <a:srgbClr val="005E5E"/>
                </a:solidFill>
                <a:latin typeface="Oswald"/>
                <a:ea typeface="Oswald"/>
                <a:cs typeface="Oswald"/>
                <a:sym typeface="Oswald"/>
              </a:rPr>
              <a:t>год</a:t>
            </a:r>
            <a:r>
              <a:rPr lang="en-US" sz="2600" b="1" dirty="0">
                <a:solidFill>
                  <a:srgbClr val="005E5E"/>
                </a:solidFill>
                <a:latin typeface="Oswald"/>
                <a:ea typeface="Oswald"/>
                <a:cs typeface="Oswald"/>
                <a:sym typeface="Oswald"/>
              </a:rPr>
              <a:t> и </a:t>
            </a:r>
            <a:r>
              <a:rPr lang="en-US" sz="2600" b="1" dirty="0" err="1">
                <a:solidFill>
                  <a:srgbClr val="005E5E"/>
                </a:solidFill>
                <a:latin typeface="Oswald"/>
                <a:ea typeface="Oswald"/>
                <a:cs typeface="Oswald"/>
                <a:sym typeface="Oswald"/>
              </a:rPr>
              <a:t>плановый</a:t>
            </a:r>
            <a:r>
              <a:rPr lang="en-US" sz="2600" b="1" dirty="0">
                <a:solidFill>
                  <a:srgbClr val="005E5E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2600" b="1" dirty="0" err="1">
                <a:solidFill>
                  <a:srgbClr val="005E5E"/>
                </a:solidFill>
                <a:latin typeface="Oswald"/>
                <a:ea typeface="Oswald"/>
                <a:cs typeface="Oswald"/>
                <a:sym typeface="Oswald"/>
              </a:rPr>
              <a:t>период</a:t>
            </a:r>
            <a:r>
              <a:rPr lang="en-US" sz="2600" b="1" dirty="0">
                <a:solidFill>
                  <a:srgbClr val="005E5E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2600" b="1" dirty="0" smtClean="0">
                <a:solidFill>
                  <a:srgbClr val="005E5E"/>
                </a:solidFill>
                <a:latin typeface="Oswald"/>
                <a:ea typeface="Oswald"/>
                <a:cs typeface="Oswald"/>
                <a:sym typeface="Oswald"/>
              </a:rPr>
              <a:t>202</a:t>
            </a:r>
            <a:r>
              <a:rPr lang="ru-RU" sz="2600" b="1" dirty="0" smtClean="0">
                <a:solidFill>
                  <a:srgbClr val="005E5E"/>
                </a:solidFill>
                <a:latin typeface="Oswald"/>
                <a:ea typeface="Oswald"/>
                <a:cs typeface="Oswald"/>
                <a:sym typeface="Oswald"/>
              </a:rPr>
              <a:t>3</a:t>
            </a:r>
            <a:r>
              <a:rPr lang="en-US" sz="2600" b="1" dirty="0" smtClean="0">
                <a:solidFill>
                  <a:srgbClr val="005E5E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2600" b="1" dirty="0">
                <a:solidFill>
                  <a:srgbClr val="005E5E"/>
                </a:solidFill>
                <a:latin typeface="Oswald"/>
                <a:ea typeface="Oswald"/>
                <a:cs typeface="Oswald"/>
                <a:sym typeface="Oswald"/>
              </a:rPr>
              <a:t>и </a:t>
            </a:r>
            <a:r>
              <a:rPr lang="en-US" sz="2600" b="1" dirty="0" smtClean="0">
                <a:solidFill>
                  <a:srgbClr val="005E5E"/>
                </a:solidFill>
                <a:latin typeface="Oswald"/>
                <a:ea typeface="Oswald"/>
                <a:cs typeface="Oswald"/>
                <a:sym typeface="Oswald"/>
              </a:rPr>
              <a:t>202</a:t>
            </a:r>
            <a:r>
              <a:rPr lang="ru-RU" sz="2600" b="1" dirty="0" smtClean="0">
                <a:solidFill>
                  <a:srgbClr val="005E5E"/>
                </a:solidFill>
                <a:latin typeface="Oswald"/>
                <a:ea typeface="Oswald"/>
                <a:cs typeface="Oswald"/>
                <a:sym typeface="Oswald"/>
              </a:rPr>
              <a:t>4</a:t>
            </a:r>
            <a:r>
              <a:rPr lang="en-US" sz="2600" b="1" dirty="0" smtClean="0">
                <a:solidFill>
                  <a:srgbClr val="005E5E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2600" b="1" dirty="0" err="1">
                <a:solidFill>
                  <a:srgbClr val="005E5E"/>
                </a:solidFill>
                <a:latin typeface="Oswald"/>
                <a:ea typeface="Oswald"/>
                <a:cs typeface="Oswald"/>
                <a:sym typeface="Oswald"/>
              </a:rPr>
              <a:t>годов</a:t>
            </a:r>
            <a:r>
              <a:rPr lang="en-US" sz="2600" b="1" dirty="0">
                <a:solidFill>
                  <a:srgbClr val="005E5E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ru-RU" sz="2600" b="1" dirty="0" smtClean="0">
                <a:solidFill>
                  <a:srgbClr val="005E5E"/>
                </a:solidFill>
                <a:latin typeface="Oswald"/>
                <a:ea typeface="Oswald"/>
                <a:cs typeface="Oswald"/>
                <a:sym typeface="Oswald"/>
              </a:rPr>
              <a:t>учтены:</a:t>
            </a:r>
            <a:endParaRPr sz="1600" b="1" dirty="0">
              <a:solidFill>
                <a:srgbClr val="005E5E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2" name="Google Shape;82;p11"/>
          <p:cNvSpPr txBox="1"/>
          <p:nvPr/>
        </p:nvSpPr>
        <p:spPr>
          <a:xfrm>
            <a:off x="251520" y="1623927"/>
            <a:ext cx="8591700" cy="4370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0" indent="-342900" algn="just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 pitchFamily="34" charset="0"/>
              <a:buChar char="•"/>
            </a:pPr>
            <a:r>
              <a:rPr lang="en-US" sz="2000" dirty="0" err="1" smtClean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Указ</a:t>
            </a:r>
            <a:r>
              <a:rPr lang="en-US" sz="2000" dirty="0" smtClean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 </a:t>
            </a:r>
            <a:r>
              <a:rPr lang="en-US" sz="2000" dirty="0" err="1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Президента</a:t>
            </a:r>
            <a:r>
              <a:rPr lang="en-US" sz="2000" dirty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 </a:t>
            </a:r>
            <a:r>
              <a:rPr lang="en-US" sz="2000" dirty="0" err="1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Российской</a:t>
            </a:r>
            <a:r>
              <a:rPr lang="en-US" sz="2000" dirty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 </a:t>
            </a:r>
            <a:r>
              <a:rPr lang="en-US" sz="2000" dirty="0" err="1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Федерации</a:t>
            </a:r>
            <a:r>
              <a:rPr lang="en-US" sz="2000" dirty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 </a:t>
            </a:r>
            <a:r>
              <a:rPr lang="en-US" sz="2000" dirty="0" err="1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от</a:t>
            </a:r>
            <a:r>
              <a:rPr lang="en-US" sz="2000" dirty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 07.05.2018 № 204 «О </a:t>
            </a:r>
            <a:r>
              <a:rPr lang="en-US" sz="2000" dirty="0" err="1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национальных</a:t>
            </a:r>
            <a:r>
              <a:rPr lang="en-US" sz="2000" dirty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 </a:t>
            </a:r>
            <a:r>
              <a:rPr lang="en-US" sz="2000" dirty="0" err="1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целях</a:t>
            </a:r>
            <a:r>
              <a:rPr lang="en-US" sz="2000" dirty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 и </a:t>
            </a:r>
            <a:r>
              <a:rPr lang="en-US" sz="2000" dirty="0" err="1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стратегических</a:t>
            </a:r>
            <a:r>
              <a:rPr lang="en-US" sz="2000" dirty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 </a:t>
            </a:r>
            <a:r>
              <a:rPr lang="en-US" sz="2000" dirty="0" err="1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задачах</a:t>
            </a:r>
            <a:r>
              <a:rPr lang="en-US" sz="2000" dirty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 </a:t>
            </a:r>
            <a:r>
              <a:rPr lang="en-US" sz="2000" dirty="0" err="1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развития</a:t>
            </a:r>
            <a:r>
              <a:rPr lang="en-US" sz="2000" dirty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 </a:t>
            </a:r>
            <a:r>
              <a:rPr lang="en-US" sz="2000" dirty="0" err="1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Российской</a:t>
            </a:r>
            <a:r>
              <a:rPr lang="en-US" sz="2000" dirty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 </a:t>
            </a:r>
            <a:r>
              <a:rPr lang="en-US" sz="2000" dirty="0" err="1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Федерации</a:t>
            </a:r>
            <a:r>
              <a:rPr lang="en-US" sz="2000" dirty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 </a:t>
            </a:r>
            <a:r>
              <a:rPr lang="en-US" sz="2000" dirty="0" err="1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на</a:t>
            </a:r>
            <a:r>
              <a:rPr lang="en-US" sz="2000" dirty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 </a:t>
            </a:r>
            <a:r>
              <a:rPr lang="en-US" sz="2000" dirty="0" err="1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период</a:t>
            </a:r>
            <a:r>
              <a:rPr lang="en-US" sz="2000" dirty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 </a:t>
            </a:r>
            <a:r>
              <a:rPr lang="en-US" sz="2000" dirty="0" err="1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до</a:t>
            </a:r>
            <a:r>
              <a:rPr lang="en-US" sz="2000" dirty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 2024 </a:t>
            </a:r>
            <a:r>
              <a:rPr lang="en-US" sz="2000" dirty="0" err="1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года</a:t>
            </a:r>
            <a:r>
              <a:rPr lang="en-US" sz="2000" dirty="0" smtClean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»</a:t>
            </a:r>
            <a:endParaRPr lang="ru-RU" sz="2000" dirty="0">
              <a:solidFill>
                <a:srgbClr val="162E45"/>
              </a:solidFill>
              <a:latin typeface="Oswald" charset="-52"/>
              <a:ea typeface="Lora Medium"/>
              <a:cs typeface="Lora Medium"/>
              <a:sym typeface="Lora Medium"/>
            </a:endParaRPr>
          </a:p>
          <a:p>
            <a:pPr marL="342900" lvl="0" indent="-342900" algn="just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 pitchFamily="34" charset="0"/>
              <a:buChar char="•"/>
            </a:pPr>
            <a:r>
              <a:rPr lang="en-US" sz="2000" dirty="0" err="1" smtClean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Указ</a:t>
            </a:r>
            <a:r>
              <a:rPr lang="en-US" sz="2000" dirty="0" smtClean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 </a:t>
            </a:r>
            <a:r>
              <a:rPr lang="en-US" sz="2000" dirty="0" err="1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Президента</a:t>
            </a:r>
            <a:r>
              <a:rPr lang="en-US" sz="2000" dirty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 </a:t>
            </a:r>
            <a:r>
              <a:rPr lang="en-US" sz="2000" dirty="0" err="1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Российской</a:t>
            </a:r>
            <a:r>
              <a:rPr lang="en-US" sz="2000" dirty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 </a:t>
            </a:r>
            <a:r>
              <a:rPr lang="en-US" sz="2000" dirty="0" err="1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Федерации</a:t>
            </a:r>
            <a:r>
              <a:rPr lang="en-US" sz="2000" dirty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 </a:t>
            </a:r>
            <a:r>
              <a:rPr lang="en-US" sz="2000" dirty="0" err="1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от</a:t>
            </a:r>
            <a:r>
              <a:rPr lang="en-US" sz="2000" dirty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 </a:t>
            </a:r>
            <a:r>
              <a:rPr lang="ru-RU" sz="2000" dirty="0" smtClean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21</a:t>
            </a:r>
            <a:r>
              <a:rPr lang="en-US" sz="2000" dirty="0" smtClean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.0</a:t>
            </a:r>
            <a:r>
              <a:rPr lang="ru-RU" sz="2000" dirty="0" smtClean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7</a:t>
            </a:r>
            <a:r>
              <a:rPr lang="en-US" sz="2000" dirty="0" smtClean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.20</a:t>
            </a:r>
            <a:r>
              <a:rPr lang="ru-RU" sz="2000" dirty="0" smtClean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20</a:t>
            </a:r>
            <a:r>
              <a:rPr lang="en-US" sz="2000" dirty="0" smtClean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 </a:t>
            </a:r>
            <a:r>
              <a:rPr lang="en-US" sz="2000" dirty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№ </a:t>
            </a:r>
            <a:r>
              <a:rPr lang="ru-RU" sz="2000" dirty="0" smtClean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47</a:t>
            </a:r>
            <a:r>
              <a:rPr lang="en-US" sz="2000" dirty="0" smtClean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4 </a:t>
            </a:r>
            <a:r>
              <a:rPr lang="en-US" sz="2000" dirty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«О </a:t>
            </a:r>
            <a:r>
              <a:rPr lang="en-US" sz="2000" dirty="0" err="1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национальных</a:t>
            </a:r>
            <a:r>
              <a:rPr lang="en-US" sz="2000" dirty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 </a:t>
            </a:r>
            <a:r>
              <a:rPr lang="en-US" sz="2000" dirty="0" err="1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целях</a:t>
            </a:r>
            <a:r>
              <a:rPr lang="en-US" sz="2000" dirty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 </a:t>
            </a:r>
            <a:r>
              <a:rPr lang="en-US" sz="2000" dirty="0" err="1" smtClean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развития</a:t>
            </a:r>
            <a:r>
              <a:rPr lang="en-US" sz="2000" dirty="0" smtClean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 </a:t>
            </a:r>
            <a:r>
              <a:rPr lang="en-US" sz="2000" dirty="0" err="1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Российской</a:t>
            </a:r>
            <a:r>
              <a:rPr lang="en-US" sz="2000" dirty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 </a:t>
            </a:r>
            <a:r>
              <a:rPr lang="en-US" sz="2000" dirty="0" err="1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Федерации</a:t>
            </a:r>
            <a:r>
              <a:rPr lang="en-US" sz="2000" dirty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 </a:t>
            </a:r>
            <a:r>
              <a:rPr lang="en-US" sz="2000" dirty="0" err="1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на</a:t>
            </a:r>
            <a:r>
              <a:rPr lang="en-US" sz="2000" dirty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 </a:t>
            </a:r>
            <a:r>
              <a:rPr lang="en-US" sz="2000" dirty="0" err="1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период</a:t>
            </a:r>
            <a:r>
              <a:rPr lang="en-US" sz="2000" dirty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 </a:t>
            </a:r>
            <a:r>
              <a:rPr lang="en-US" sz="2000" dirty="0" err="1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до</a:t>
            </a:r>
            <a:r>
              <a:rPr lang="en-US" sz="2000" dirty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 </a:t>
            </a:r>
            <a:r>
              <a:rPr lang="en-US" sz="2000" dirty="0" smtClean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20</a:t>
            </a:r>
            <a:r>
              <a:rPr lang="ru-RU" sz="2000" dirty="0" smtClean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30</a:t>
            </a:r>
            <a:r>
              <a:rPr lang="en-US" sz="2000" dirty="0" smtClean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 </a:t>
            </a:r>
            <a:r>
              <a:rPr lang="en-US" sz="2000" dirty="0" err="1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года</a:t>
            </a:r>
            <a:r>
              <a:rPr lang="en-US" sz="2000" dirty="0" smtClean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»</a:t>
            </a:r>
            <a:endParaRPr lang="ru-RU" sz="2000" dirty="0" smtClean="0">
              <a:solidFill>
                <a:srgbClr val="162E45"/>
              </a:solidFill>
              <a:latin typeface="Oswald" charset="-52"/>
              <a:ea typeface="Lora Medium"/>
              <a:cs typeface="Lora Medium"/>
              <a:sym typeface="Lora Medium"/>
            </a:endParaRPr>
          </a:p>
          <a:p>
            <a:pPr marL="342900" lvl="0" indent="-342900" algn="just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Основные направления бюджетной и налоговой политики муниципального образования Славянский район на 2022 год и плановый период 2023-2024 годов</a:t>
            </a:r>
          </a:p>
          <a:p>
            <a:pPr marL="342900" lvl="0" indent="-342900" algn="just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Прогноз социально-экономического развития муниципального образования Славянский район на 2022 год и плановый период 2023-2024 годов</a:t>
            </a:r>
          </a:p>
          <a:p>
            <a:pPr marL="342900" indent="-342900" algn="just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300"/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Муниципальные программы </a:t>
            </a:r>
            <a:r>
              <a:rPr lang="ru-RU" sz="2000" dirty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муниципального образования Славянский район</a:t>
            </a:r>
          </a:p>
          <a:p>
            <a:pPr marL="342900" lvl="0" indent="-342900" algn="just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300"/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Положение </a:t>
            </a:r>
            <a:r>
              <a:rPr lang="ru-RU" sz="2000" dirty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«О бюджетном процессе в муниципальном образовании Славянский район», </a:t>
            </a:r>
            <a:r>
              <a:rPr lang="ru-RU" sz="2000" dirty="0" smtClean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с </a:t>
            </a:r>
            <a:r>
              <a:rPr lang="ru-RU" sz="2000" dirty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учетом приоритетов государственной политики, определенных основными направлениями налоговой и бюджетной политики Российской Федерации на 2022 год и плановый период 2023 и 2024 годов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1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0"/>
          <p:cNvSpPr txBox="1">
            <a:spLocks noGrp="1"/>
          </p:cNvSpPr>
          <p:nvPr>
            <p:ph type="title"/>
          </p:nvPr>
        </p:nvSpPr>
        <p:spPr>
          <a:xfrm>
            <a:off x="466925" y="333975"/>
            <a:ext cx="8220000" cy="12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2600" i="0" u="none" dirty="0" smtClean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Кредитные обязательства муниципального образования Славянский район, тыс. рублей</a:t>
            </a:r>
            <a:endParaRPr sz="2600" dirty="0">
              <a:solidFill>
                <a:srgbClr val="006F6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268" name="Google Shape;268;p30"/>
          <p:cNvGraphicFramePr/>
          <p:nvPr>
            <p:extLst>
              <p:ext uri="{D42A27DB-BD31-4B8C-83A1-F6EECF244321}">
                <p14:modId xmlns:p14="http://schemas.microsoft.com/office/powerpoint/2010/main" val="466872795"/>
              </p:ext>
            </p:extLst>
          </p:nvPr>
        </p:nvGraphicFramePr>
        <p:xfrm>
          <a:off x="250825" y="1412776"/>
          <a:ext cx="8640750" cy="4752527"/>
        </p:xfrm>
        <a:graphic>
          <a:graphicData uri="http://schemas.openxmlformats.org/drawingml/2006/table">
            <a:tbl>
              <a:tblPr>
                <a:noFill/>
                <a:tableStyleId>{4F6CD052-8965-4A92-A76A-A42449F9A9D4}</a:tableStyleId>
              </a:tblPr>
              <a:tblGrid>
                <a:gridCol w="3745111"/>
                <a:gridCol w="1152128"/>
                <a:gridCol w="1224161"/>
                <a:gridCol w="1295400"/>
                <a:gridCol w="1223950"/>
              </a:tblGrid>
              <a:tr h="79867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2000" b="1" i="0" u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Наименование показателя</a:t>
                      </a: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2000" b="1" i="0" u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202</a:t>
                      </a:r>
                      <a:r>
                        <a:rPr lang="ru-RU" sz="2000" b="1" i="0" u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1</a:t>
                      </a:r>
                      <a:r>
                        <a:rPr lang="en-US" sz="2000" b="1" i="0" u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000" b="1" i="0" u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год</a:t>
                      </a: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2000" b="1" i="0" u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202</a:t>
                      </a:r>
                      <a:r>
                        <a:rPr lang="ru-RU" sz="2000" b="1" i="0" u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2</a:t>
                      </a:r>
                      <a:r>
                        <a:rPr lang="en-US" sz="2000" b="1" i="0" u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000" b="1" i="0" u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год</a:t>
                      </a: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2000" b="1" i="0" u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202</a:t>
                      </a:r>
                      <a:r>
                        <a:rPr lang="ru-RU" sz="2000" b="1" i="0" u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3</a:t>
                      </a:r>
                      <a:r>
                        <a:rPr lang="en-US" sz="2000" b="1" i="0" u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000" b="1" i="0" u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год</a:t>
                      </a: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2000" b="1" i="0" u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202</a:t>
                      </a:r>
                      <a:r>
                        <a:rPr lang="ru-RU" sz="2000" b="1" i="0" u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4</a:t>
                      </a:r>
                      <a:r>
                        <a:rPr lang="en-US" sz="2000" b="1" i="0" u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000" b="1" i="0" u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год</a:t>
                      </a: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7933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2000" i="0" u="none" dirty="0" err="1">
                          <a:solidFill>
                            <a:schemeClr val="bg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Объем</a:t>
                      </a:r>
                      <a:r>
                        <a:rPr lang="en-US" sz="2000" i="0" u="none" dirty="0">
                          <a:solidFill>
                            <a:schemeClr val="bg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000" i="0" u="none" dirty="0" err="1">
                          <a:solidFill>
                            <a:schemeClr val="bg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муниципального</a:t>
                      </a:r>
                      <a:r>
                        <a:rPr lang="en-US" sz="2000" i="0" u="none" dirty="0">
                          <a:solidFill>
                            <a:schemeClr val="bg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000" i="0" u="none" dirty="0" err="1">
                          <a:solidFill>
                            <a:schemeClr val="bg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долга</a:t>
                      </a:r>
                      <a:r>
                        <a:rPr lang="en-US" sz="2000" i="0" u="none" dirty="0">
                          <a:solidFill>
                            <a:schemeClr val="bg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, всего (</a:t>
                      </a:r>
                      <a:r>
                        <a:rPr lang="en-US" sz="2000" i="0" u="none" dirty="0" err="1">
                          <a:solidFill>
                            <a:schemeClr val="bg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на</a:t>
                      </a:r>
                      <a:r>
                        <a:rPr lang="en-US" sz="2000" i="0" u="none" dirty="0">
                          <a:solidFill>
                            <a:schemeClr val="bg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000" i="0" u="none" dirty="0" err="1">
                          <a:solidFill>
                            <a:schemeClr val="bg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конец</a:t>
                      </a:r>
                      <a:r>
                        <a:rPr lang="en-US" sz="2000" i="0" u="none" dirty="0">
                          <a:solidFill>
                            <a:schemeClr val="bg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000" i="0" u="none" dirty="0" err="1">
                          <a:solidFill>
                            <a:schemeClr val="bg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отчетного</a:t>
                      </a:r>
                      <a:r>
                        <a:rPr lang="en-US" sz="2000" i="0" u="none" dirty="0">
                          <a:solidFill>
                            <a:schemeClr val="bg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000" i="0" u="none" dirty="0" err="1">
                          <a:solidFill>
                            <a:schemeClr val="bg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периода</a:t>
                      </a:r>
                      <a:r>
                        <a:rPr lang="en-US" sz="2000" i="0" u="none" dirty="0">
                          <a:solidFill>
                            <a:schemeClr val="bg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)</a:t>
                      </a:r>
                      <a:endParaRPr sz="2000" dirty="0">
                        <a:solidFill>
                          <a:schemeClr val="bg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2000" i="0" u="none" dirty="0">
                          <a:solidFill>
                            <a:schemeClr val="bg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в </a:t>
                      </a:r>
                      <a:r>
                        <a:rPr lang="en-US" sz="2000" i="0" u="none" dirty="0" err="1">
                          <a:solidFill>
                            <a:schemeClr val="bg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том</a:t>
                      </a:r>
                      <a:r>
                        <a:rPr lang="en-US" sz="2000" i="0" u="none" dirty="0">
                          <a:solidFill>
                            <a:schemeClr val="bg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000" i="0" u="none" dirty="0" err="1">
                          <a:solidFill>
                            <a:schemeClr val="bg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числе</a:t>
                      </a:r>
                      <a:r>
                        <a:rPr lang="en-US" sz="2000" i="0" u="none" dirty="0">
                          <a:solidFill>
                            <a:schemeClr val="bg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:</a:t>
                      </a:r>
                      <a:endParaRPr sz="2000" dirty="0">
                        <a:solidFill>
                          <a:schemeClr val="bg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ru-RU" sz="2000" i="0" u="none" dirty="0" smtClean="0">
                          <a:solidFill>
                            <a:schemeClr val="bg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149 896,2</a:t>
                      </a:r>
                      <a:endParaRPr sz="2000" dirty="0">
                        <a:solidFill>
                          <a:schemeClr val="bg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17775" marR="17775" marT="0" marB="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ru-RU" sz="2000" i="0" u="none" dirty="0" smtClean="0">
                          <a:solidFill>
                            <a:schemeClr val="bg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142 104,1</a:t>
                      </a:r>
                      <a:endParaRPr sz="2000" dirty="0">
                        <a:solidFill>
                          <a:schemeClr val="bg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17775" marR="17775" marT="0" marB="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ru-RU" sz="2000" i="0" u="none" dirty="0" smtClean="0">
                          <a:solidFill>
                            <a:schemeClr val="bg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140 913,0</a:t>
                      </a:r>
                      <a:endParaRPr sz="2000" dirty="0">
                        <a:solidFill>
                          <a:schemeClr val="bg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17775" marR="17775" marT="0" marB="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ru-RU" sz="2000" i="0" u="none" dirty="0" smtClean="0">
                          <a:solidFill>
                            <a:schemeClr val="bg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139 733,9</a:t>
                      </a:r>
                      <a:endParaRPr sz="2000" dirty="0">
                        <a:solidFill>
                          <a:schemeClr val="bg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17775" marR="17775" marT="0" marB="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998918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2000" i="0" u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бюджетные</a:t>
                      </a:r>
                      <a:r>
                        <a:rPr lang="en-US" sz="2000" i="0" u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000" i="0" u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кредиты</a:t>
                      </a:r>
                      <a:r>
                        <a:rPr lang="en-US" sz="2000" i="0" u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000" i="0" u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от</a:t>
                      </a:r>
                      <a:r>
                        <a:rPr lang="en-US" sz="2000" i="0" u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000" i="0" u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других</a:t>
                      </a:r>
                      <a:r>
                        <a:rPr lang="en-US" sz="2000" i="0" u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000" i="0" u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бюджетов</a:t>
                      </a: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ru-RU" sz="2000" i="0" u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29 589,0</a:t>
                      </a: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17775" marR="17775" marT="0" marB="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ru-RU" sz="2000" i="0" u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23 000,0</a:t>
                      </a: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17775" marR="17775" marT="0" marB="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ru-RU" sz="2000" i="0" u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23 000,0 </a:t>
                      </a: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17775" marR="17775" marT="0" marB="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ru-RU" sz="2000" i="0" u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23 000,0</a:t>
                      </a: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17775" marR="17775" marT="0" marB="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97706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2000" i="0" u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кредиты</a:t>
                      </a:r>
                      <a:r>
                        <a:rPr lang="en-US" sz="2000" i="0" u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000" i="0" u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кредитных</a:t>
                      </a:r>
                      <a:r>
                        <a:rPr lang="en-US" sz="2000" i="0" u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000" i="0" u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организаций</a:t>
                      </a: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ru-RU" sz="2000" i="0" u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120 307,2</a:t>
                      </a: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17775" marR="17775" marT="0" marB="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ru-RU" sz="2000" i="0" u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119 104,1</a:t>
                      </a: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17775" marR="17775" marT="0" marB="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ru-RU" sz="2000" i="0" u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117 913,0</a:t>
                      </a: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17775" marR="17775" marT="0" marB="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ru-RU" sz="2000" i="0" u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116 733,9</a:t>
                      </a: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17775" marR="17775" marT="0" marB="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877886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2000" i="0" u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муниципальные</a:t>
                      </a:r>
                      <a:r>
                        <a:rPr lang="en-US" sz="2000" i="0" u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000" i="0" u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гарантии</a:t>
                      </a: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2000" i="0" u="none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0,0</a:t>
                      </a:r>
                      <a:endParaRPr sz="200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17775" marR="17775" marT="0" marB="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2000" i="0" u="none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0,0</a:t>
                      </a:r>
                      <a:endParaRPr sz="200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17775" marR="17775" marT="0" marB="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2000" i="0" u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0,0</a:t>
                      </a: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17775" marR="17775" marT="0" marB="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2000" i="0" u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0,0</a:t>
                      </a: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17775" marR="17775" marT="0" marB="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171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ru-RU" sz="2600" b="1" dirty="0" smtClean="0">
                <a:solidFill>
                  <a:schemeClr val="accent5">
                    <a:lumMod val="50000"/>
                  </a:schemeClr>
                </a:solidFill>
                <a:latin typeface="Oswald" charset="-52"/>
              </a:rPr>
              <a:t>Дотации на выравнивание бюджетной обеспеченности поселений в 2022 году </a:t>
            </a:r>
            <a:endParaRPr lang="ru-RU" sz="2600" b="1" dirty="0">
              <a:solidFill>
                <a:schemeClr val="accent5">
                  <a:lumMod val="50000"/>
                </a:schemeClr>
              </a:solidFill>
              <a:latin typeface="Oswald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052736"/>
            <a:ext cx="85324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       </a:t>
            </a:r>
            <a:r>
              <a:rPr lang="ru-RU" sz="2000" dirty="0" smtClean="0">
                <a:solidFill>
                  <a:schemeClr val="tx1"/>
                </a:solidFill>
                <a:latin typeface="Oswald" charset="-52"/>
              </a:rPr>
              <a:t>В </a:t>
            </a:r>
            <a:r>
              <a:rPr lang="ru-RU" sz="2000" dirty="0">
                <a:solidFill>
                  <a:schemeClr val="tx1"/>
                </a:solidFill>
                <a:latin typeface="Oswald" charset="-52"/>
              </a:rPr>
              <a:t>проекте решения о бюджете на </a:t>
            </a:r>
            <a:r>
              <a:rPr lang="ru-RU" sz="2000" dirty="0" smtClean="0">
                <a:solidFill>
                  <a:schemeClr val="tx1"/>
                </a:solidFill>
                <a:latin typeface="Oswald" charset="-52"/>
              </a:rPr>
              <a:t>2022 </a:t>
            </a:r>
            <a:r>
              <a:rPr lang="ru-RU" sz="2000" dirty="0">
                <a:solidFill>
                  <a:schemeClr val="tx1"/>
                </a:solidFill>
                <a:latin typeface="Oswald" charset="-52"/>
              </a:rPr>
              <a:t>год предусмотрены в сумме </a:t>
            </a:r>
            <a:r>
              <a:rPr lang="ru-RU" sz="2000" dirty="0" smtClean="0">
                <a:solidFill>
                  <a:schemeClr val="tx1"/>
                </a:solidFill>
                <a:latin typeface="Oswald" charset="-52"/>
              </a:rPr>
              <a:t>30 000,0</a:t>
            </a:r>
            <a:r>
              <a:rPr lang="ru-RU" sz="2000" dirty="0">
                <a:solidFill>
                  <a:schemeClr val="tx1"/>
                </a:solidFill>
                <a:latin typeface="Oswald" charset="-52"/>
              </a:rPr>
              <a:t> тыс. рублей. Различие между наиболее и наименее обеспеченными поселениями сокращено в </a:t>
            </a:r>
            <a:r>
              <a:rPr lang="ru-RU" sz="2000" dirty="0" smtClean="0">
                <a:solidFill>
                  <a:schemeClr val="tx1"/>
                </a:solidFill>
                <a:latin typeface="Oswald" charset="-52"/>
              </a:rPr>
              <a:t>1,04 </a:t>
            </a:r>
            <a:r>
              <a:rPr lang="ru-RU" sz="2000" dirty="0">
                <a:solidFill>
                  <a:schemeClr val="tx1"/>
                </a:solidFill>
                <a:latin typeface="Oswald" charset="-52"/>
              </a:rPr>
              <a:t>раза</a:t>
            </a:r>
            <a:r>
              <a:rPr lang="ru-RU" sz="2000" dirty="0"/>
              <a:t>.</a:t>
            </a: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8285888"/>
              </p:ext>
            </p:extLst>
          </p:nvPr>
        </p:nvGraphicFramePr>
        <p:xfrm>
          <a:off x="457200" y="1981200"/>
          <a:ext cx="8579296" cy="4616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76256" y="6237312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20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98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2"/>
          <p:cNvSpPr txBox="1">
            <a:spLocks noGrp="1"/>
          </p:cNvSpPr>
          <p:nvPr>
            <p:ph type="body" idx="1"/>
          </p:nvPr>
        </p:nvSpPr>
        <p:spPr>
          <a:xfrm>
            <a:off x="251520" y="1705359"/>
            <a:ext cx="8727850" cy="45319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90550" marR="0" lvl="0" indent="-342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ts val="1500"/>
              <a:buFont typeface="Arial" pitchFamily="34" charset="0"/>
              <a:buChar char="•"/>
            </a:pPr>
            <a:r>
              <a:rPr lang="ru-RU" i="0" strike="noStrike" cap="none" dirty="0" smtClean="0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Обеспечение мер, направленных на устойчивое социаль</a:t>
            </a:r>
            <a:r>
              <a:rPr lang="ru-RU" dirty="0" smtClean="0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но-экономическое развитие муниципального образования Славянский район</a:t>
            </a:r>
            <a:r>
              <a:rPr lang="en-US" i="0" strike="noStrike" cap="none" dirty="0" smtClean="0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 lang="ru-RU" i="0" strike="noStrike" cap="none" dirty="0" smtClean="0">
              <a:solidFill>
                <a:schemeClr val="tx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590550" marR="0" lvl="0" indent="-342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ts val="1500"/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Обеспечение населения доступными и качественными муниципальными услугами, социальными гарантиями, создание благоприятных и комфортных условий для проживания</a:t>
            </a:r>
          </a:p>
          <a:p>
            <a:pPr marL="590550" marR="0" lvl="0" indent="-342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ts val="1500"/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Создание условий для дальнейшего развития экономического потенциала Славянского района</a:t>
            </a:r>
          </a:p>
          <a:p>
            <a:pPr marL="590550" marR="0" lvl="0" indent="-342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ts val="1500"/>
              <a:buFont typeface="Arial" pitchFamily="34" charset="0"/>
              <a:buChar char="•"/>
            </a:pPr>
            <a:r>
              <a:rPr lang="ru-RU" i="0" strike="noStrike" cap="none" dirty="0" smtClean="0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Обеспечение сбалансированности и устойчивости бюджета муниципального образования Славянский район и бюджетов поселений Славянского района</a:t>
            </a:r>
          </a:p>
          <a:p>
            <a:pPr marL="590550" marR="0" lvl="0" indent="-342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ts val="1500"/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Oswald" charset="-52"/>
              </a:rPr>
              <a:t>О</a:t>
            </a:r>
            <a:r>
              <a:rPr lang="ru-RU" dirty="0" smtClean="0">
                <a:solidFill>
                  <a:schemeClr val="tx1"/>
                </a:solidFill>
                <a:latin typeface="Oswald" charset="-52"/>
              </a:rPr>
              <a:t>рганизация </a:t>
            </a:r>
            <a:r>
              <a:rPr lang="ru-RU" dirty="0">
                <a:solidFill>
                  <a:schemeClr val="tx1"/>
                </a:solidFill>
                <a:latin typeface="Oswald" charset="-52"/>
              </a:rPr>
              <a:t>работы по увеличению поступлений налоговых и неналоговых доходов в консолидированный бюджет района за счет повышения качества администрирования доходов и собираемости налогов, а также эффективного использования муниципального имущества</a:t>
            </a:r>
            <a:endParaRPr lang="ru-RU" i="0" strike="noStrike" cap="none" dirty="0" smtClean="0">
              <a:solidFill>
                <a:schemeClr val="tx1"/>
              </a:solidFill>
              <a:latin typeface="Oswald" charset="-52"/>
              <a:ea typeface="Oswald"/>
              <a:cs typeface="Oswald"/>
              <a:sym typeface="Oswald"/>
            </a:endParaRPr>
          </a:p>
          <a:p>
            <a:pPr marL="59055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ts val="1500"/>
              <a:buFont typeface="Arial" pitchFamily="34" charset="0"/>
              <a:buChar char="•"/>
            </a:pPr>
            <a:endParaRPr lang="ru-RU" i="0" strike="noStrike" cap="none" dirty="0" smtClean="0">
              <a:solidFill>
                <a:schemeClr val="tx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342900" marR="0" lvl="0" indent="-95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swald"/>
              <a:buChar char="■"/>
            </a:pPr>
            <a:endParaRPr lang="ru-RU" sz="2200" dirty="0">
              <a:solidFill>
                <a:schemeClr val="tx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85" name="Google Shape;285;p32"/>
          <p:cNvSpPr txBox="1"/>
          <p:nvPr/>
        </p:nvSpPr>
        <p:spPr>
          <a:xfrm>
            <a:off x="136108" y="417950"/>
            <a:ext cx="6948264" cy="984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Основные </a:t>
            </a:r>
            <a:r>
              <a:rPr lang="ru-RU" sz="2600" b="1" dirty="0" smtClean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цели и задачи </a:t>
            </a:r>
            <a:r>
              <a:rPr lang="en-US" sz="2600" b="1" dirty="0" smtClean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бюджетной и</a:t>
            </a:r>
            <a:r>
              <a:rPr lang="ru-RU" sz="2600" b="1" dirty="0" smtClean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2600" b="1" dirty="0" smtClean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налоговой политики</a:t>
            </a:r>
            <a:r>
              <a:rPr lang="ru-RU" sz="2600" b="1" dirty="0" smtClean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:</a:t>
            </a:r>
            <a:endParaRPr sz="26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1" y="115397"/>
            <a:ext cx="1239019" cy="158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460432" y="6381328"/>
            <a:ext cx="5189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485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" name="Google Shape;87;p12"/>
          <p:cNvGraphicFramePr/>
          <p:nvPr>
            <p:extLst>
              <p:ext uri="{D42A27DB-BD31-4B8C-83A1-F6EECF244321}">
                <p14:modId xmlns:p14="http://schemas.microsoft.com/office/powerpoint/2010/main" val="399821049"/>
              </p:ext>
            </p:extLst>
          </p:nvPr>
        </p:nvGraphicFramePr>
        <p:xfrm>
          <a:off x="361301" y="1484785"/>
          <a:ext cx="8632982" cy="4896542"/>
        </p:xfrm>
        <a:graphic>
          <a:graphicData uri="http://schemas.openxmlformats.org/drawingml/2006/table">
            <a:tbl>
              <a:tblPr>
                <a:noFill/>
                <a:tableStyleId>{4F6CD052-8965-4A92-A76A-A42449F9A9D4}</a:tableStyleId>
              </a:tblPr>
              <a:tblGrid>
                <a:gridCol w="3123184"/>
                <a:gridCol w="1207236"/>
                <a:gridCol w="1473586"/>
                <a:gridCol w="1472488"/>
                <a:gridCol w="1356488"/>
              </a:tblGrid>
              <a:tr h="419709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Наименование </a:t>
                      </a:r>
                      <a:r>
                        <a:rPr lang="en-US" sz="2000" b="1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показателя</a:t>
                      </a:r>
                      <a:endParaRPr sz="2000" b="1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45700" marB="4570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imes New Roman"/>
                        <a:buNone/>
                      </a:pPr>
                      <a:endParaRPr lang="ru-RU" sz="2000" b="1" i="0" u="none" strike="noStrike" cap="none" dirty="0" smtClean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en-US" sz="2000" b="1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202</a:t>
                      </a:r>
                      <a:r>
                        <a:rPr lang="ru-RU" sz="2000" b="1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1 </a:t>
                      </a:r>
                      <a:r>
                        <a:rPr lang="en-US" sz="2000" b="1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г</a:t>
                      </a:r>
                      <a:r>
                        <a:rPr lang="ru-RU" sz="2000" b="1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.</a:t>
                      </a:r>
                      <a:r>
                        <a:rPr lang="en-US" sz="2000" b="1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endParaRPr sz="2000" b="1" i="0" u="none" strike="noStrike" cap="none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imes New Roman"/>
                        <a:buNone/>
                      </a:pPr>
                      <a:endParaRPr sz="2000" b="1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45700" marB="45700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ru-RU" sz="2000" b="1" i="0" u="none" strike="noStrike" cap="none" baseline="0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endParaRPr sz="2000" b="1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en-US" sz="2000" b="1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202</a:t>
                      </a:r>
                      <a:r>
                        <a:rPr lang="ru-RU" sz="2000" b="1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2</a:t>
                      </a:r>
                      <a:r>
                        <a:rPr lang="en-US" sz="2000" b="1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г</a:t>
                      </a:r>
                      <a:r>
                        <a:rPr lang="ru-RU" sz="2000" b="1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.</a:t>
                      </a:r>
                      <a:endParaRPr sz="2000" b="1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45700" marB="45700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Плановый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период</a:t>
                      </a:r>
                      <a:endParaRPr sz="2000" b="1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45700" marB="45700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06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imes New Roman"/>
                        <a:buNone/>
                      </a:pPr>
                      <a:endParaRPr sz="1600" b="1" dirty="0">
                        <a:solidFill>
                          <a:schemeClr val="tx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45700" marB="45700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en-US" sz="2000" b="1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202</a:t>
                      </a:r>
                      <a:r>
                        <a:rPr lang="ru-RU" sz="2000" b="1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3</a:t>
                      </a:r>
                      <a:r>
                        <a:rPr lang="en-US" sz="2000" b="1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г</a:t>
                      </a:r>
                      <a:r>
                        <a:rPr lang="ru-RU" sz="2000" b="1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.</a:t>
                      </a:r>
                      <a:endParaRPr sz="2000" b="1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45700" marB="45700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en-US" sz="2000" b="1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202</a:t>
                      </a:r>
                      <a:r>
                        <a:rPr lang="ru-RU" sz="2000" b="1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4</a:t>
                      </a:r>
                      <a:r>
                        <a:rPr lang="en-US" sz="2000" b="1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г</a:t>
                      </a:r>
                      <a:r>
                        <a:rPr lang="ru-RU" sz="2000" b="1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.</a:t>
                      </a:r>
                      <a:endParaRPr sz="2000" b="1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45700" marB="45700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8307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2000" i="0" u="none" strike="noStrike" cap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Доходы, всего</a:t>
                      </a: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45700" marB="4570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Oswald" charset="-52"/>
                          <a:ea typeface="Times New Roman"/>
                        </a:rPr>
                        <a:t>3 011 751,2</a:t>
                      </a:r>
                    </a:p>
                  </a:txBody>
                  <a:tcPr marL="17780" marR="17780" marT="0" marB="0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ea typeface="Times New Roman"/>
                        </a:rPr>
                        <a:t>3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ea typeface="Times New Roman"/>
                        </a:rPr>
                        <a:t> 389 480,9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Oswald" charset="-52"/>
                        <a:ea typeface="Times New Roman"/>
                      </a:endParaRPr>
                    </a:p>
                  </a:txBody>
                  <a:tcPr marL="17780" marR="17780" marT="0" marB="0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ea typeface="Times New Roman"/>
                        </a:rPr>
                        <a:t>3 012 848,4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Oswald" charset="-52"/>
                        <a:ea typeface="Times New Roman"/>
                      </a:endParaRPr>
                    </a:p>
                  </a:txBody>
                  <a:tcPr marL="17780" marR="17780" marT="0" marB="0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ea typeface="Times New Roman"/>
                        </a:rPr>
                        <a:t>2 983 800,4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Oswald" charset="-52"/>
                        <a:ea typeface="Times New Roman"/>
                      </a:endParaRPr>
                    </a:p>
                  </a:txBody>
                  <a:tcPr marL="17780" marR="17780" marT="0" marB="0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732073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ru-RU" sz="2000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      </a:t>
                      </a:r>
                      <a:r>
                        <a:rPr lang="en-US" sz="2000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Налоговые </a:t>
                      </a:r>
                      <a:r>
                        <a:rPr lang="en-US" sz="2000" i="0" u="none" strike="noStrike" cap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и </a:t>
                      </a:r>
                      <a:r>
                        <a:rPr lang="en-US" sz="2000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неналоговые</a:t>
                      </a:r>
                      <a:r>
                        <a:rPr lang="ru-RU" sz="2000" i="0" u="none" strike="noStrike" cap="none" baseline="0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   </a:t>
                      </a:r>
                      <a:r>
                        <a:rPr lang="en-US" sz="2000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доходы</a:t>
                      </a: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45700" marB="4570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chemeClr val="tx1"/>
                        </a:solidFill>
                        <a:effectLst/>
                        <a:latin typeface="Oswald" charset="-52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ea typeface="Times New Roman"/>
                        </a:rPr>
                        <a:t>1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Oswald" charset="-52"/>
                          <a:ea typeface="Times New Roman"/>
                        </a:rPr>
                        <a:t> 177 672,0</a:t>
                      </a:r>
                    </a:p>
                  </a:txBody>
                  <a:tcPr marL="17780" marR="17780" marT="0" marB="0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chemeClr val="tx1"/>
                        </a:solidFill>
                        <a:effectLst/>
                        <a:latin typeface="Oswald" charset="-52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ea typeface="Times New Roman"/>
                        </a:rPr>
                        <a:t>1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Oswald" charset="-52"/>
                          <a:ea typeface="Times New Roman"/>
                        </a:rPr>
                        <a:t> 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ea typeface="Times New Roman"/>
                        </a:rPr>
                        <a:t>232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Oswald" charset="-52"/>
                          <a:ea typeface="Times New Roman"/>
                        </a:rPr>
                        <a:t> 519,0</a:t>
                      </a:r>
                    </a:p>
                  </a:txBody>
                  <a:tcPr marL="17780" marR="17780" marT="0" marB="0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chemeClr val="tx1"/>
                        </a:solidFill>
                        <a:effectLst/>
                        <a:latin typeface="Oswald" charset="-52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ea typeface="Times New Roman"/>
                        </a:rPr>
                        <a:t>1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Oswald" charset="-52"/>
                          <a:ea typeface="Times New Roman"/>
                        </a:rPr>
                        <a:t> 222 181,0</a:t>
                      </a:r>
                    </a:p>
                  </a:txBody>
                  <a:tcPr marL="17780" marR="17780" marT="0" marB="0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chemeClr val="tx1"/>
                        </a:solidFill>
                        <a:effectLst/>
                        <a:latin typeface="Oswald" charset="-52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ea typeface="Times New Roman"/>
                        </a:rPr>
                        <a:t>1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Oswald" charset="-52"/>
                          <a:ea typeface="Times New Roman"/>
                        </a:rPr>
                        <a:t> 268 423,0</a:t>
                      </a:r>
                    </a:p>
                  </a:txBody>
                  <a:tcPr marL="17780" marR="17780" marT="0" marB="0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7800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2000" i="0" u="none" strike="noStrike" cap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Безвозмездные поступления</a:t>
                      </a: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45700" marB="4570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ea typeface="Times New Roman"/>
                        </a:rPr>
                        <a:t>1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Oswald" charset="-52"/>
                          <a:ea typeface="Times New Roman"/>
                        </a:rPr>
                        <a:t> 834 079,2</a:t>
                      </a:r>
                    </a:p>
                  </a:txBody>
                  <a:tcPr marL="17780" marR="17780" marT="0" marB="0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ea typeface="Times New Roman"/>
                        </a:rPr>
                        <a:t>2 156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ea typeface="Times New Roman"/>
                        </a:rPr>
                        <a:t> 961,9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Oswald" charset="-52"/>
                        <a:ea typeface="Times New Roman"/>
                      </a:endParaRPr>
                    </a:p>
                  </a:txBody>
                  <a:tcPr marL="17780" marR="17780" marT="0" marB="0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ea typeface="Times New Roman"/>
                        </a:rPr>
                        <a:t>1 790 667,4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Oswald" charset="-52"/>
                        <a:ea typeface="Times New Roman"/>
                      </a:endParaRPr>
                    </a:p>
                  </a:txBody>
                  <a:tcPr marL="17780" marR="17780" marT="0" marB="0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ea typeface="Times New Roman"/>
                        </a:rPr>
                        <a:t>1 715 377,4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Oswald" charset="-52"/>
                        <a:ea typeface="Times New Roman"/>
                      </a:endParaRPr>
                    </a:p>
                  </a:txBody>
                  <a:tcPr marL="17780" marR="17780" marT="0" marB="0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8307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2000" i="0" u="none" strike="noStrike" cap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Расходы, всего</a:t>
                      </a: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45700" marB="4570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Oswald" charset="-52"/>
                          <a:ea typeface="Times New Roman"/>
                        </a:rPr>
                        <a:t>3 060 335,9</a:t>
                      </a:r>
                    </a:p>
                  </a:txBody>
                  <a:tcPr marL="17780" marR="17780" marT="0" marB="0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ea typeface="Times New Roman"/>
                        </a:rPr>
                        <a:t>3 381 688,8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Oswald" charset="-52"/>
                        <a:ea typeface="Times New Roman"/>
                      </a:endParaRPr>
                    </a:p>
                  </a:txBody>
                  <a:tcPr marL="17780" marR="17780" marT="0" marB="0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ea typeface="Times New Roman"/>
                        </a:rPr>
                        <a:t>3 011 657,3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Oswald" charset="-52"/>
                        <a:ea typeface="Times New Roman"/>
                      </a:endParaRPr>
                    </a:p>
                  </a:txBody>
                  <a:tcPr marL="17780" marR="17780" marT="0" marB="0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ea typeface="Times New Roman"/>
                        </a:rPr>
                        <a:t>2 982 621,3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Oswald" charset="-52"/>
                        <a:ea typeface="Times New Roman"/>
                      </a:endParaRPr>
                    </a:p>
                  </a:txBody>
                  <a:tcPr marL="17780" marR="17780" marT="0" marB="0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3680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2000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Дефицит </a:t>
                      </a:r>
                      <a:r>
                        <a:rPr lang="en-US" sz="2000" i="0" u="none" strike="noStrike" cap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(–) </a:t>
                      </a:r>
                      <a:r>
                        <a:rPr lang="en-US" sz="2000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/</a:t>
                      </a:r>
                      <a:r>
                        <a:rPr lang="ru-RU" sz="2000" i="0" u="none" strike="noStrike" cap="none" baseline="0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000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профицит </a:t>
                      </a:r>
                      <a:r>
                        <a:rPr lang="en-US" sz="2000" i="0" u="none" strike="noStrike" cap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(+)</a:t>
                      </a: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45700" marB="45700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ea typeface="Times New Roman"/>
                        </a:rPr>
                        <a:t>-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Oswald" charset="-52"/>
                          <a:ea typeface="Times New Roman"/>
                        </a:rPr>
                        <a:t>48 584,7</a:t>
                      </a:r>
                    </a:p>
                  </a:txBody>
                  <a:tcPr marL="17780" marR="17780" marT="0" marB="0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ea typeface="Times New Roman"/>
                        </a:rPr>
                        <a:t>7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Oswald" charset="-52"/>
                          <a:ea typeface="Times New Roman"/>
                        </a:rPr>
                        <a:t> 792,1</a:t>
                      </a:r>
                    </a:p>
                  </a:txBody>
                  <a:tcPr marL="17780" marR="17780" marT="0" marB="0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ea typeface="Times New Roman"/>
                        </a:rPr>
                        <a:t>1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Oswald" charset="-52"/>
                          <a:ea typeface="Times New Roman"/>
                        </a:rPr>
                        <a:t> 191,1</a:t>
                      </a:r>
                    </a:p>
                  </a:txBody>
                  <a:tcPr marL="17780" marR="17780" marT="0" marB="0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ea typeface="Times New Roman"/>
                        </a:rPr>
                        <a:t>1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Oswald" charset="-52"/>
                          <a:ea typeface="Times New Roman"/>
                        </a:rPr>
                        <a:t> 179,1</a:t>
                      </a:r>
                    </a:p>
                  </a:txBody>
                  <a:tcPr marL="17780" marR="17780" marT="0" marB="0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3312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2000" i="0" u="none" strike="noStrike" cap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Источники финансирования дефицита районного бюджета</a:t>
                      </a: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45700" marB="45700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ea typeface="Times New Roman"/>
                        </a:rPr>
                        <a:t>   48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Oswald" charset="-52"/>
                          <a:ea typeface="Times New Roman"/>
                        </a:rPr>
                        <a:t> 584,7</a:t>
                      </a:r>
                    </a:p>
                  </a:txBody>
                  <a:tcPr marL="17780" marR="17780" marT="0" marB="0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Oswald" charset="-52"/>
                          <a:ea typeface="Times New Roman"/>
                        </a:rPr>
                        <a:t>-7 792,1</a:t>
                      </a:r>
                    </a:p>
                  </a:txBody>
                  <a:tcPr marL="17780" marR="17780" marT="0" marB="0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Oswald" charset="-52"/>
                          <a:ea typeface="Times New Roman"/>
                        </a:rPr>
                        <a:t>-1 191,1</a:t>
                      </a:r>
                    </a:p>
                  </a:txBody>
                  <a:tcPr marL="17780" marR="17780" marT="0" marB="0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Oswald" charset="-52"/>
                          <a:ea typeface="Times New Roman"/>
                        </a:rPr>
                        <a:t>-1 179,1</a:t>
                      </a:r>
                    </a:p>
                  </a:txBody>
                  <a:tcPr marL="17780" marR="17780" marT="0" marB="0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8" name="Google Shape;88;p12"/>
          <p:cNvSpPr txBox="1"/>
          <p:nvPr/>
        </p:nvSpPr>
        <p:spPr>
          <a:xfrm>
            <a:off x="323528" y="61227"/>
            <a:ext cx="8670754" cy="1292621"/>
          </a:xfrm>
          <a:prstGeom prst="rect">
            <a:avLst/>
          </a:prstGeom>
          <a:noFill/>
          <a:ln w="0" cmpd="sng"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Times New Roman"/>
              <a:buNone/>
            </a:pPr>
            <a:r>
              <a:rPr lang="en-US" sz="2600" b="1" i="0" u="none" dirty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Основные </a:t>
            </a:r>
            <a:r>
              <a:rPr lang="ru-RU" sz="2600" b="1" i="0" u="none" dirty="0" smtClean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параметры </a:t>
            </a:r>
            <a:r>
              <a:rPr lang="en-US" sz="2600" b="1" i="0" u="none" dirty="0" smtClean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бюджета</a:t>
            </a:r>
            <a:r>
              <a:rPr lang="ru-RU" sz="2600" b="1" i="0" u="none" dirty="0" smtClean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 муниципального образования Славянский район</a:t>
            </a:r>
            <a:r>
              <a:rPr lang="ru-RU" sz="2600" dirty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2600" b="1" i="0" u="none" dirty="0" err="1" smtClean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на</a:t>
            </a:r>
            <a:r>
              <a:rPr lang="en-US" sz="2600" b="1" i="0" u="none" dirty="0" smtClean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 202</a:t>
            </a:r>
            <a:r>
              <a:rPr lang="ru-RU" sz="2600" b="1" i="0" u="none" dirty="0" smtClean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2</a:t>
            </a:r>
            <a:r>
              <a:rPr lang="en-US" sz="2600" b="1" i="0" u="none" dirty="0" smtClean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-202</a:t>
            </a:r>
            <a:r>
              <a:rPr lang="ru-RU" sz="2600" b="1" i="0" u="none" dirty="0" smtClean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4</a:t>
            </a:r>
            <a:r>
              <a:rPr lang="en-US" sz="2600" b="1" i="0" u="none" dirty="0" smtClean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2600" b="1" i="0" u="none" dirty="0" err="1" smtClean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годы</a:t>
            </a:r>
            <a:r>
              <a:rPr lang="ru-RU" sz="2600" b="1" i="0" u="none" dirty="0" smtClean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,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Times New Roman"/>
              <a:buNone/>
            </a:pPr>
            <a:r>
              <a:rPr lang="ru-RU" sz="2600" b="1" i="0" u="none" dirty="0" smtClean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тыс. рублей</a:t>
            </a:r>
            <a:r>
              <a:rPr lang="en-US" sz="2600" i="0" u="none" dirty="0" smtClean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 sz="2600" dirty="0">
              <a:solidFill>
                <a:srgbClr val="006F6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32440" y="6381328"/>
            <a:ext cx="461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" name="Google Shape;96;p13"/>
          <p:cNvGraphicFramePr/>
          <p:nvPr>
            <p:extLst>
              <p:ext uri="{D42A27DB-BD31-4B8C-83A1-F6EECF244321}">
                <p14:modId xmlns:p14="http://schemas.microsoft.com/office/powerpoint/2010/main" val="4029681629"/>
              </p:ext>
            </p:extLst>
          </p:nvPr>
        </p:nvGraphicFramePr>
        <p:xfrm>
          <a:off x="323528" y="2348880"/>
          <a:ext cx="8452775" cy="3895365"/>
        </p:xfrm>
        <a:graphic>
          <a:graphicData uri="http://schemas.openxmlformats.org/drawingml/2006/table">
            <a:tbl>
              <a:tblPr>
                <a:noFill/>
                <a:tableStyleId>{4F6CD052-8965-4A92-A76A-A42449F9A9D4}</a:tableStyleId>
              </a:tblPr>
              <a:tblGrid>
                <a:gridCol w="3744416"/>
                <a:gridCol w="1152128"/>
                <a:gridCol w="1152128"/>
                <a:gridCol w="1224136"/>
                <a:gridCol w="1179967"/>
              </a:tblGrid>
              <a:tr h="794124"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rgbClr val="003366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Показатель</a:t>
                      </a:r>
                      <a:endParaRPr sz="2000" b="1" dirty="0">
                        <a:solidFill>
                          <a:srgbClr val="003366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2000" b="1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202</a:t>
                      </a:r>
                      <a:r>
                        <a:rPr lang="ru-RU" sz="2000" b="1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1</a:t>
                      </a:r>
                      <a:r>
                        <a:rPr lang="en-US" sz="2000" b="1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год</a:t>
                      </a:r>
                      <a:r>
                        <a:rPr lang="en-US" sz="2000" b="1" i="0" u="none" strike="noStrike" cap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  </a:t>
                      </a:r>
                      <a:endParaRPr sz="2000" b="1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2000" b="1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202</a:t>
                      </a:r>
                      <a:r>
                        <a:rPr lang="ru-RU" sz="2000" b="1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2</a:t>
                      </a:r>
                      <a:r>
                        <a:rPr lang="en-US" sz="2000" b="1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год</a:t>
                      </a:r>
                      <a:r>
                        <a:rPr lang="en-US" sz="2000" b="1" i="0" u="none" strike="noStrike" cap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 </a:t>
                      </a:r>
                      <a:endParaRPr sz="2000" b="1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2000" b="1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202</a:t>
                      </a:r>
                      <a:r>
                        <a:rPr lang="ru-RU" sz="2000" b="1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3</a:t>
                      </a:r>
                      <a:r>
                        <a:rPr lang="en-US" sz="2000" b="1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год</a:t>
                      </a:r>
                      <a:endParaRPr sz="2000" b="1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2000" b="1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202</a:t>
                      </a:r>
                      <a:r>
                        <a:rPr lang="ru-RU" sz="2000" b="1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4</a:t>
                      </a:r>
                      <a:r>
                        <a:rPr lang="en-US" sz="2000" b="1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год</a:t>
                      </a:r>
                      <a:endParaRPr sz="2000" b="1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03374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i="0" u="none" strike="noStrike" cap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Прибыль</a:t>
                      </a:r>
                      <a:r>
                        <a:rPr lang="en-US" sz="2000" i="0" u="none" strike="noStrike" cap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000" i="0" u="none" strike="noStrike" cap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прибыльных</a:t>
                      </a:r>
                      <a:r>
                        <a:rPr lang="en-US" sz="2000" i="0" u="none" strike="noStrike" cap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000" i="0" u="none" strike="noStrike" cap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предприятий</a:t>
                      </a:r>
                      <a:r>
                        <a:rPr lang="en-US" sz="2000" i="0" u="none" strike="noStrike" cap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(%)</a:t>
                      </a: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ru-RU" sz="2000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64,5</a:t>
                      </a: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ru-RU" sz="2000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126,7</a:t>
                      </a: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ru-RU" sz="2000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109,8</a:t>
                      </a: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111,</a:t>
                      </a:r>
                      <a:r>
                        <a:rPr lang="ru-RU" sz="2000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5</a:t>
                      </a: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03374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i="0" u="none" strike="noStrike" cap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Темп</a:t>
                      </a:r>
                      <a:r>
                        <a:rPr lang="en-US" sz="2000" i="0" u="none" strike="noStrike" cap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000" i="0" u="none" strike="noStrike" cap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роста</a:t>
                      </a:r>
                      <a:r>
                        <a:rPr lang="en-US" sz="2000" i="0" u="none" strike="noStrike" cap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000" i="0" u="none" strike="noStrike" cap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фонда</a:t>
                      </a:r>
                      <a:r>
                        <a:rPr lang="en-US" sz="2000" i="0" u="none" strike="noStrike" cap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000" i="0" u="none" strike="noStrike" cap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оплаты</a:t>
                      </a:r>
                      <a:r>
                        <a:rPr lang="en-US" sz="2000" i="0" u="none" strike="noStrike" cap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000" i="0" u="none" strike="noStrike" cap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труда</a:t>
                      </a:r>
                      <a:r>
                        <a:rPr lang="en-US" sz="2000" i="0" u="none" strike="noStrike" cap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(%)                  </a:t>
                      </a: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ru-RU" sz="2000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108,2</a:t>
                      </a: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i="0" u="none" strike="noStrike" cap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104,2</a:t>
                      </a: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ru-RU" sz="2000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105,2</a:t>
                      </a: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ru-RU" sz="2000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106,1</a:t>
                      </a: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03374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i="0" u="none" strike="noStrike" cap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Индекс</a:t>
                      </a:r>
                      <a:r>
                        <a:rPr lang="en-US" sz="2000" i="0" u="none" strike="noStrike" cap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000" i="0" u="none" strike="noStrike" cap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потребительских</a:t>
                      </a:r>
                      <a:r>
                        <a:rPr lang="en-US" sz="2000" i="0" u="none" strike="noStrike" cap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000" i="0" u="none" strike="noStrike" cap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цен</a:t>
                      </a:r>
                      <a:r>
                        <a:rPr lang="en-US" sz="2000" i="0" u="none" strike="noStrike" cap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(%)                   </a:t>
                      </a: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ru-RU" sz="2000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104,3</a:t>
                      </a:r>
                    </a:p>
                  </a:txBody>
                  <a:tcPr marL="91450" marR="91450" marT="45725" marB="45725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i="0" u="none" strike="noStrike" cap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104,0</a:t>
                      </a: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i="0" u="none" strike="noStrike" cap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104,0</a:t>
                      </a: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i="0" u="none" strike="noStrike" cap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104,0</a:t>
                      </a: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1802"/>
            <a:ext cx="8229600" cy="1371600"/>
          </a:xfrm>
        </p:spPr>
        <p:txBody>
          <a:bodyPr/>
          <a:lstStyle/>
          <a:p>
            <a:pPr algn="l"/>
            <a:r>
              <a:rPr lang="en-US" sz="2600" b="0" dirty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В </a:t>
            </a:r>
            <a:r>
              <a:rPr lang="ru-RU" sz="2600" b="0" dirty="0" smtClean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основу расчетов формирования доходной базы бюджета на 2022 год и плановый период 2023-2024 годов положены:</a:t>
            </a:r>
            <a:endParaRPr lang="ru-RU" sz="2600" b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124744"/>
            <a:ext cx="7957392" cy="1368152"/>
          </a:xfrm>
        </p:spPr>
        <p:txBody>
          <a:bodyPr/>
          <a:lstStyle/>
          <a:p>
            <a:pPr>
              <a:buClrTx/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Основные макроэкономические показатели Краснодарского края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Прогнозные данные социально-экономического развития района на 2021-2024 годы</a:t>
            </a:r>
            <a:endParaRPr lang="ru-RU" sz="2000" dirty="0">
              <a:latin typeface="Oswald" charset="-52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660232" y="6237312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4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350"/>
            <a:ext cx="8676010" cy="792163"/>
          </a:xfrm>
        </p:spPr>
        <p:txBody>
          <a:bodyPr/>
          <a:lstStyle/>
          <a:p>
            <a:pPr>
              <a:defRPr/>
            </a:pPr>
            <a:r>
              <a:rPr lang="ru-RU" sz="2600" b="1" dirty="0" smtClean="0">
                <a:solidFill>
                  <a:srgbClr val="006F6F"/>
                </a:solidFill>
                <a:effectLst/>
                <a:latin typeface="Oswald" charset="-52"/>
              </a:rPr>
              <a:t>Налоговые и неналоговые доходы районного бюджета на 2022-2024 годы, тыс. рублей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180556943"/>
              </p:ext>
            </p:extLst>
          </p:nvPr>
        </p:nvGraphicFramePr>
        <p:xfrm>
          <a:off x="251520" y="1844824"/>
          <a:ext cx="8784976" cy="4336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5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1393132"/>
            <a:ext cx="1512168" cy="5760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  <a:latin typeface="Oswald" charset="-52"/>
              </a:rPr>
              <a:t>Доходы всего</a:t>
            </a:r>
            <a:endParaRPr lang="ru-RU" sz="1800" dirty="0">
              <a:latin typeface="Oswald" charset="-52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11760" y="1395459"/>
            <a:ext cx="1224136" cy="5760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  <a:latin typeface="Oswald" charset="-52"/>
              </a:rPr>
              <a:t>1 149 112</a:t>
            </a:r>
            <a:endParaRPr lang="ru-RU" sz="1800" dirty="0">
              <a:solidFill>
                <a:schemeClr val="tx1">
                  <a:lumMod val="50000"/>
                </a:schemeClr>
              </a:solidFill>
              <a:latin typeface="Oswald" charset="-52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95936" y="1376253"/>
            <a:ext cx="1224136" cy="5760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  <a:latin typeface="Oswald" charset="-52"/>
              </a:rPr>
              <a:t>1 232 519</a:t>
            </a:r>
            <a:endParaRPr lang="ru-RU" sz="1800" dirty="0">
              <a:solidFill>
                <a:schemeClr val="tx1">
                  <a:lumMod val="50000"/>
                </a:schemeClr>
              </a:solidFill>
              <a:latin typeface="Oswald" charset="-52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80112" y="1367997"/>
            <a:ext cx="1224136" cy="5760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  <a:latin typeface="Oswald" charset="-52"/>
              </a:rPr>
              <a:t>1 222 181</a:t>
            </a:r>
            <a:endParaRPr lang="ru-RU" sz="1800" dirty="0">
              <a:solidFill>
                <a:schemeClr val="tx1">
                  <a:lumMod val="50000"/>
                </a:schemeClr>
              </a:solidFill>
              <a:latin typeface="Oswald" charset="-52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236296" y="1365615"/>
            <a:ext cx="1224136" cy="5760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  <a:latin typeface="Oswald" charset="-52"/>
              </a:rPr>
              <a:t>1 268 423</a:t>
            </a:r>
            <a:endParaRPr lang="ru-RU" sz="1800" dirty="0">
              <a:solidFill>
                <a:schemeClr val="tx1">
                  <a:lumMod val="50000"/>
                </a:schemeClr>
              </a:solidFill>
              <a:latin typeface="Oswald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37363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611" name="Rectangle 3"/>
          <p:cNvSpPr>
            <a:spLocks noChangeArrowheads="1"/>
          </p:cNvSpPr>
          <p:nvPr/>
        </p:nvSpPr>
        <p:spPr bwMode="auto">
          <a:xfrm>
            <a:off x="107950" y="4938713"/>
            <a:ext cx="8964613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89" tIns="47342" rIns="94689" bIns="47342" anchor="ctr"/>
          <a:lstStyle>
            <a:lvl1pPr algn="l" defTabSz="9461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650875" indent="-250825" algn="l" defTabSz="9461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001713" indent="-200025" algn="l" defTabSz="9461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403350" indent="-201613" algn="l" defTabSz="9461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803400" indent="-200025" algn="l" defTabSz="9461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260600" indent="-200025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717800" indent="-200025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175000" indent="-200025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632200" indent="-200025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chemeClr val="hlink"/>
              </a:buClr>
              <a:buSzPct val="80000"/>
              <a:defRPr/>
            </a:pPr>
            <a:endParaRPr lang="ru-RU" sz="2500" b="1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8195" name="Заголовок 2"/>
          <p:cNvSpPr>
            <a:spLocks noGrp="1"/>
          </p:cNvSpPr>
          <p:nvPr>
            <p:ph type="title" idx="4294967295"/>
          </p:nvPr>
        </p:nvSpPr>
        <p:spPr>
          <a:xfrm>
            <a:off x="323528" y="207963"/>
            <a:ext cx="7807647" cy="735012"/>
          </a:xfrm>
          <a:noFill/>
        </p:spPr>
        <p:txBody>
          <a:bodyPr lIns="91424" tIns="45712" rIns="91424" bIns="45712"/>
          <a:lstStyle/>
          <a:p>
            <a:r>
              <a:rPr lang="ru-RU" altLang="ru-RU" sz="2600" b="1" dirty="0" smtClean="0">
                <a:solidFill>
                  <a:srgbClr val="006F6F"/>
                </a:solidFill>
                <a:effectLst/>
                <a:latin typeface="Oswald" charset="-52"/>
              </a:rPr>
              <a:t>Структура собственных доходов бюджета Славянского района на 2022 год, %</a:t>
            </a:r>
            <a:endParaRPr lang="ru-RU" altLang="ru-RU" sz="2600" dirty="0" smtClean="0">
              <a:solidFill>
                <a:srgbClr val="006F6F"/>
              </a:solidFill>
              <a:effectLst/>
              <a:latin typeface="Oswald" charset="-52"/>
              <a:cs typeface="Times New Roman" pitchFamily="18" charset="0"/>
            </a:endParaRPr>
          </a:p>
        </p:txBody>
      </p:sp>
      <p:graphicFrame>
        <p:nvGraphicFramePr>
          <p:cNvPr id="8" name="Object 4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883919064"/>
              </p:ext>
            </p:extLst>
          </p:nvPr>
        </p:nvGraphicFramePr>
        <p:xfrm>
          <a:off x="-1497013" y="1138238"/>
          <a:ext cx="11066463" cy="7918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158" y="6107113"/>
            <a:ext cx="492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1" y="115397"/>
            <a:ext cx="1239019" cy="158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>
          <a:xfrm>
            <a:off x="6845770" y="6326188"/>
            <a:ext cx="2133600" cy="47625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6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12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64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4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64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46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 txBox="1">
            <a:spLocks noGrp="1"/>
          </p:cNvSpPr>
          <p:nvPr>
            <p:ph type="title"/>
          </p:nvPr>
        </p:nvSpPr>
        <p:spPr>
          <a:xfrm>
            <a:off x="425450" y="176212"/>
            <a:ext cx="8229600" cy="5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Times New Roman"/>
              <a:buNone/>
            </a:pPr>
            <a:r>
              <a:rPr lang="ru-RU" sz="2600" i="0" u="none" dirty="0" smtClean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Безвозмездные поступления, тыс. рублей</a:t>
            </a:r>
            <a:endParaRPr sz="2600" dirty="0">
              <a:solidFill>
                <a:srgbClr val="006F6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133" name="Google Shape;133;p17"/>
          <p:cNvGraphicFramePr/>
          <p:nvPr>
            <p:extLst>
              <p:ext uri="{D42A27DB-BD31-4B8C-83A1-F6EECF244321}">
                <p14:modId xmlns:p14="http://schemas.microsoft.com/office/powerpoint/2010/main" val="1426388948"/>
              </p:ext>
            </p:extLst>
          </p:nvPr>
        </p:nvGraphicFramePr>
        <p:xfrm>
          <a:off x="241300" y="749300"/>
          <a:ext cx="8651181" cy="5560019"/>
        </p:xfrm>
        <a:graphic>
          <a:graphicData uri="http://schemas.openxmlformats.org/drawingml/2006/table">
            <a:tbl>
              <a:tblPr>
                <a:noFill/>
                <a:tableStyleId>{4F6CD052-8965-4A92-A76A-A42449F9A9D4}</a:tableStyleId>
              </a:tblPr>
              <a:tblGrid>
                <a:gridCol w="3590236"/>
                <a:gridCol w="1200450"/>
                <a:gridCol w="1196429"/>
                <a:gridCol w="1461043"/>
                <a:gridCol w="1203023"/>
              </a:tblGrid>
              <a:tr h="434790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Наименование дохода</a:t>
                      </a:r>
                      <a:endParaRPr sz="2000" b="1" dirty="0">
                        <a:solidFill>
                          <a:srgbClr val="002060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latin typeface="Oswald" charset="-52"/>
                      </a:endParaRPr>
                    </a:p>
                    <a:p>
                      <a:pPr algn="ctr"/>
                      <a:r>
                        <a:rPr lang="ru-RU" sz="2000" b="1" dirty="0" smtClean="0">
                          <a:latin typeface="Oswald" charset="-52"/>
                        </a:rPr>
                        <a:t>2021 год</a:t>
                      </a:r>
                      <a:endParaRPr lang="ru-RU" sz="2000" b="1" dirty="0">
                        <a:latin typeface="Oswald" charset="-52"/>
                      </a:endParaRPr>
                    </a:p>
                  </a:txBody>
                  <a:tcPr marL="68575" marR="6857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lvl="1" algn="ctr"/>
                      <a:r>
                        <a:rPr lang="ru-RU" sz="2000" b="1" i="0" dirty="0" smtClean="0">
                          <a:latin typeface="Oswald" charset="-52"/>
                        </a:rPr>
                        <a:t>2022 год</a:t>
                      </a:r>
                      <a:endParaRPr lang="ru-RU" sz="2000" b="1" i="0" dirty="0">
                        <a:latin typeface="Oswald" charset="-52"/>
                      </a:endParaRPr>
                    </a:p>
                  </a:txBody>
                  <a:tcPr marL="91450" marR="91450" marT="45725" marB="457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Oswald" charset="-52"/>
                        </a:rPr>
                        <a:t>Плановый период</a:t>
                      </a:r>
                      <a:endParaRPr lang="ru-RU" sz="2000" b="1" dirty="0">
                        <a:latin typeface="Oswald" charset="-52"/>
                      </a:endParaRPr>
                    </a:p>
                  </a:txBody>
                  <a:tcPr marL="91450" marR="91450" marT="45725" marB="457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91450" marR="91450" marT="45725" marB="457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44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endParaRPr sz="1600" b="1" dirty="0">
                        <a:solidFill>
                          <a:srgbClr val="002060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Oswald" charset="-52"/>
                        </a:rPr>
                        <a:t>2023 год</a:t>
                      </a:r>
                      <a:endParaRPr lang="ru-RU" sz="2000" b="1" dirty="0">
                        <a:latin typeface="Oswald" charset="-52"/>
                      </a:endParaRPr>
                    </a:p>
                  </a:txBody>
                  <a:tcPr marL="68575" marR="6857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Oswald" charset="-52"/>
                        </a:rPr>
                        <a:t>2024 год</a:t>
                      </a:r>
                    </a:p>
                  </a:txBody>
                  <a:tcPr marL="68575" marR="6857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0234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800" i="0" u="none" strike="noStrike" cap="none" dirty="0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Безвозмездные поступления, всего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1800" i="0" u="none" strike="noStrike" cap="none" dirty="0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в </a:t>
                      </a:r>
                      <a:r>
                        <a:rPr lang="en-US" sz="1800" i="0" u="none" strike="noStrike" cap="none" dirty="0" err="1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том</a:t>
                      </a:r>
                      <a:r>
                        <a:rPr lang="en-US" sz="1800" i="0" u="none" strike="noStrike" cap="none" dirty="0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1800" i="0" u="none" strike="noStrike" cap="none" dirty="0" err="1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числе</a:t>
                      </a:r>
                      <a:r>
                        <a:rPr lang="en-US" sz="1800" i="0" u="none" strike="noStrike" cap="none" dirty="0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:</a:t>
                      </a:r>
                      <a:endParaRPr sz="1800" dirty="0">
                        <a:solidFill>
                          <a:srgbClr val="002060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ru-RU" sz="1800" i="0" u="none" strike="noStrike" cap="none" dirty="0" smtClean="0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1 834 079,2</a:t>
                      </a:r>
                      <a:endParaRPr sz="1800" dirty="0">
                        <a:solidFill>
                          <a:srgbClr val="002060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68575" marR="6857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ru-RU" sz="1800" i="0" u="none" strike="noStrike" cap="none" dirty="0" smtClean="0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2 156 961,9</a:t>
                      </a:r>
                      <a:endParaRPr sz="1800" dirty="0">
                        <a:solidFill>
                          <a:srgbClr val="002060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68575" marR="6857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ru-RU" sz="1800" i="0" u="none" strike="noStrike" cap="none" dirty="0" smtClean="0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1 790 667,4</a:t>
                      </a:r>
                      <a:endParaRPr sz="1800" dirty="0">
                        <a:solidFill>
                          <a:srgbClr val="002060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ru-RU" sz="1800" i="0" u="none" strike="noStrike" cap="none" dirty="0" smtClean="0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1 715 377,4</a:t>
                      </a:r>
                      <a:endParaRPr sz="1800" dirty="0">
                        <a:solidFill>
                          <a:srgbClr val="002060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30434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800" i="0" u="none" strike="noStrike" cap="none" dirty="0" smtClean="0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Безвозмездные поступления </a:t>
                      </a:r>
                      <a:r>
                        <a:rPr lang="en-US" sz="1800" i="0" u="none" strike="noStrike" cap="none" dirty="0" err="1" smtClean="0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от</a:t>
                      </a:r>
                      <a:r>
                        <a:rPr lang="en-US" sz="1800" i="0" u="none" strike="noStrike" cap="none" dirty="0" smtClean="0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1800" i="0" u="none" strike="noStrike" cap="none" dirty="0" err="1" smtClean="0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других</a:t>
                      </a:r>
                      <a:r>
                        <a:rPr lang="en-US" sz="1800" i="0" u="none" strike="noStrike" cap="none" dirty="0" smtClean="0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1800" i="0" u="none" strike="noStrike" cap="none" dirty="0" err="1" smtClean="0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бюджетов</a:t>
                      </a:r>
                      <a:r>
                        <a:rPr lang="en-US" sz="1800" i="0" u="none" strike="noStrike" cap="none" dirty="0" smtClean="0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бюджетной </a:t>
                      </a:r>
                      <a:r>
                        <a:rPr lang="en-US" sz="1800" i="0" u="none" strike="noStrike" cap="none" dirty="0" err="1" smtClean="0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системы</a:t>
                      </a:r>
                      <a:r>
                        <a:rPr lang="en-US" sz="1800" i="0" u="none" strike="noStrike" cap="none" dirty="0" smtClean="0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1800" i="0" u="none" strike="noStrike" cap="none" dirty="0" err="1" smtClean="0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Российской</a:t>
                      </a:r>
                      <a:r>
                        <a:rPr lang="en-US" sz="1800" i="0" u="none" strike="noStrike" cap="none" dirty="0" smtClean="0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1800" i="0" u="none" strike="noStrike" cap="none" dirty="0" err="1" smtClean="0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Федерации</a:t>
                      </a:r>
                      <a:r>
                        <a:rPr lang="en-US" sz="1800" i="0" u="none" strike="noStrike" cap="none" dirty="0" smtClean="0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, </a:t>
                      </a:r>
                      <a:r>
                        <a:rPr lang="en-US" sz="1800" i="0" u="none" strike="noStrike" cap="none" dirty="0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всего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endParaRPr sz="1800" dirty="0">
                        <a:solidFill>
                          <a:srgbClr val="002060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800" i="0" u="none" strike="noStrike" cap="none" dirty="0" err="1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из</a:t>
                      </a:r>
                      <a:r>
                        <a:rPr lang="en-US" sz="1800" i="0" u="none" strike="noStrike" cap="none" dirty="0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1800" i="0" u="none" strike="noStrike" cap="none" dirty="0" err="1" smtClean="0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них</a:t>
                      </a:r>
                      <a:r>
                        <a:rPr lang="en-US" sz="1800" i="0" u="none" strike="noStrike" cap="none" dirty="0" smtClean="0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:</a:t>
                      </a:r>
                      <a:endParaRPr sz="1800" dirty="0">
                        <a:solidFill>
                          <a:srgbClr val="002060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ru-RU" sz="1800" i="0" u="none" strike="noStrike" cap="none" dirty="0" smtClean="0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1 833 338,2</a:t>
                      </a:r>
                      <a:endParaRPr sz="1800" dirty="0">
                        <a:solidFill>
                          <a:srgbClr val="002060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68575" marR="6857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ru-RU" sz="1800" i="0" u="none" strike="noStrike" cap="none" dirty="0" smtClean="0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2 156 961,9</a:t>
                      </a:r>
                      <a:endParaRPr sz="1800" dirty="0">
                        <a:solidFill>
                          <a:srgbClr val="002060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68575" marR="6857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ru-RU" sz="1800" i="0" u="none" strike="noStrike" cap="none" dirty="0" smtClean="0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1 790 667,4</a:t>
                      </a:r>
                      <a:endParaRPr sz="1800" dirty="0">
                        <a:solidFill>
                          <a:srgbClr val="002060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ru-RU" sz="1800" i="0" u="none" strike="noStrike" cap="none" dirty="0" smtClean="0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1 715 377,4</a:t>
                      </a:r>
                      <a:endParaRPr sz="1800" dirty="0">
                        <a:solidFill>
                          <a:srgbClr val="002060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702346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800" i="0" u="none" strike="noStrike" cap="none" dirty="0" err="1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дотации</a:t>
                      </a:r>
                      <a:r>
                        <a:rPr lang="en-US" sz="1800" i="0" u="none" strike="noStrike" cap="none" dirty="0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1800" i="0" u="none" strike="noStrike" cap="none" dirty="0" err="1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бюджетам</a:t>
                      </a:r>
                      <a:r>
                        <a:rPr lang="en-US" sz="1800" i="0" u="none" strike="noStrike" cap="none" dirty="0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1800" i="0" u="none" strike="noStrike" cap="none" dirty="0" err="1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муниципальных</a:t>
                      </a:r>
                      <a:r>
                        <a:rPr lang="en-US" sz="1800" i="0" u="none" strike="noStrike" cap="none" dirty="0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1800" i="0" u="none" strike="noStrike" cap="none" dirty="0" err="1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районов</a:t>
                      </a:r>
                      <a:r>
                        <a:rPr lang="en-US" sz="1800" i="0" u="none" strike="noStrike" cap="none" dirty="0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endParaRPr sz="1800" dirty="0">
                        <a:solidFill>
                          <a:srgbClr val="002060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205</a:t>
                      </a:r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634,2</a:t>
                      </a:r>
                      <a:endParaRPr sz="1800" dirty="0">
                        <a:solidFill>
                          <a:srgbClr val="002060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373 927,6</a:t>
                      </a:r>
                      <a:endParaRPr sz="1800" dirty="0">
                        <a:solidFill>
                          <a:srgbClr val="002060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68575" marR="6857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305 970,5</a:t>
                      </a:r>
                      <a:endParaRPr sz="1800" dirty="0">
                        <a:solidFill>
                          <a:srgbClr val="002060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317 085,4</a:t>
                      </a:r>
                      <a:endParaRPr sz="1800" dirty="0">
                        <a:solidFill>
                          <a:srgbClr val="002060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43944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800" i="0" u="none" strike="noStrike" cap="none" dirty="0" err="1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субсидии</a:t>
                      </a:r>
                      <a:r>
                        <a:rPr lang="en-US" sz="1800" i="0" u="none" strike="noStrike" cap="none" dirty="0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1800" i="0" u="none" strike="noStrike" cap="none" dirty="0" err="1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бюджетам</a:t>
                      </a:r>
                      <a:r>
                        <a:rPr lang="en-US" sz="1800" i="0" u="none" strike="noStrike" cap="none" dirty="0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1800" i="0" u="none" strike="noStrike" cap="none" dirty="0" err="1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муниципальных</a:t>
                      </a:r>
                      <a:r>
                        <a:rPr lang="en-US" sz="1800" i="0" u="none" strike="noStrike" cap="none" dirty="0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1800" i="0" u="none" strike="noStrike" cap="none" dirty="0" err="1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районов</a:t>
                      </a:r>
                      <a:r>
                        <a:rPr lang="en-US" sz="1800" i="0" u="none" strike="noStrike" cap="none" dirty="0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(</a:t>
                      </a:r>
                      <a:r>
                        <a:rPr lang="en-US" sz="1800" i="0" u="none" strike="noStrike" cap="none" dirty="0" err="1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межбюджетные</a:t>
                      </a:r>
                      <a:r>
                        <a:rPr lang="en-US" sz="1800" i="0" u="none" strike="noStrike" cap="none" dirty="0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1800" i="0" u="none" strike="noStrike" cap="none" dirty="0" err="1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субсидии</a:t>
                      </a:r>
                      <a:r>
                        <a:rPr lang="en-US" sz="1800" i="0" u="none" strike="noStrike" cap="none" dirty="0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)</a:t>
                      </a:r>
                      <a:endParaRPr sz="1800" dirty="0">
                        <a:solidFill>
                          <a:srgbClr val="002060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338 125,8</a:t>
                      </a:r>
                      <a:endParaRPr sz="1800" dirty="0">
                        <a:solidFill>
                          <a:srgbClr val="002060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505 580,2</a:t>
                      </a:r>
                      <a:endParaRPr sz="1800" dirty="0">
                        <a:solidFill>
                          <a:srgbClr val="002060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68575" marR="6857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215 674,1</a:t>
                      </a:r>
                      <a:endParaRPr sz="1800" dirty="0">
                        <a:solidFill>
                          <a:srgbClr val="002060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178 816,0</a:t>
                      </a:r>
                      <a:endParaRPr sz="1800" dirty="0">
                        <a:solidFill>
                          <a:srgbClr val="002060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02346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800" i="0" u="none" strike="noStrike" cap="none" dirty="0" err="1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субвенции</a:t>
                      </a:r>
                      <a:r>
                        <a:rPr lang="en-US" sz="1800" i="0" u="none" strike="noStrike" cap="none" dirty="0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1800" i="0" u="none" strike="noStrike" cap="none" dirty="0" err="1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бюджетам</a:t>
                      </a:r>
                      <a:r>
                        <a:rPr lang="en-US" sz="1800" i="0" u="none" strike="noStrike" cap="none" dirty="0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1800" i="0" u="none" strike="noStrike" cap="none" dirty="0" err="1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муниципальных</a:t>
                      </a:r>
                      <a:r>
                        <a:rPr lang="en-US" sz="1800" i="0" u="none" strike="noStrike" cap="none" dirty="0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1800" i="0" u="none" strike="noStrike" cap="none" dirty="0" err="1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образований</a:t>
                      </a:r>
                      <a:endParaRPr sz="1800" dirty="0">
                        <a:solidFill>
                          <a:srgbClr val="002060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1 213 019,2</a:t>
                      </a:r>
                      <a:endParaRPr sz="1800" dirty="0">
                        <a:solidFill>
                          <a:srgbClr val="002060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1 256 936,7</a:t>
                      </a:r>
                      <a:endParaRPr sz="1800" dirty="0">
                        <a:solidFill>
                          <a:srgbClr val="002060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68575" marR="6857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1 268 535,0</a:t>
                      </a:r>
                      <a:endParaRPr sz="1800" dirty="0">
                        <a:solidFill>
                          <a:srgbClr val="002060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1</a:t>
                      </a:r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218 988,2</a:t>
                      </a:r>
                      <a:endParaRPr sz="1800" dirty="0">
                        <a:solidFill>
                          <a:srgbClr val="002060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35452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800" i="0" u="none" strike="noStrike" cap="none" dirty="0" err="1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иные</a:t>
                      </a:r>
                      <a:r>
                        <a:rPr lang="en-US" sz="1800" i="0" u="none" strike="noStrike" cap="none" dirty="0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1800" i="0" u="none" strike="noStrike" cap="none" dirty="0" err="1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межбюджетные</a:t>
                      </a:r>
                      <a:r>
                        <a:rPr lang="en-US" sz="1800" i="0" u="none" strike="noStrike" cap="none" dirty="0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1800" i="0" u="none" strike="noStrike" cap="none" dirty="0" err="1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трансферты</a:t>
                      </a:r>
                      <a:endParaRPr sz="1800" dirty="0">
                        <a:solidFill>
                          <a:srgbClr val="002060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79 559,0</a:t>
                      </a:r>
                      <a:endParaRPr sz="1800" dirty="0">
                        <a:solidFill>
                          <a:srgbClr val="002060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20 517,4</a:t>
                      </a:r>
                      <a:endParaRPr sz="1800" dirty="0">
                        <a:solidFill>
                          <a:srgbClr val="002060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68575" marR="6857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487,8</a:t>
                      </a:r>
                      <a:endParaRPr sz="1800" dirty="0">
                        <a:solidFill>
                          <a:srgbClr val="002060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487,8</a:t>
                      </a:r>
                      <a:endParaRPr sz="1800" dirty="0">
                        <a:solidFill>
                          <a:srgbClr val="002060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>
          <a:xfrm>
            <a:off x="6732240" y="6309320"/>
            <a:ext cx="2133600" cy="47625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7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/>
          <p:cNvSpPr txBox="1">
            <a:spLocks noGrp="1"/>
          </p:cNvSpPr>
          <p:nvPr>
            <p:ph type="title"/>
          </p:nvPr>
        </p:nvSpPr>
        <p:spPr>
          <a:xfrm>
            <a:off x="251520" y="188640"/>
            <a:ext cx="8712968" cy="116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Times New Roman"/>
              <a:buNone/>
            </a:pPr>
            <a:r>
              <a:rPr lang="ru-RU" sz="2600" i="0" u="none" dirty="0" smtClean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Структура безвозмездных поступлений из бюджетов другого уровня,%</a:t>
            </a:r>
            <a:endParaRPr sz="2600" dirty="0">
              <a:solidFill>
                <a:srgbClr val="006F6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186593271"/>
              </p:ext>
            </p:extLst>
          </p:nvPr>
        </p:nvGraphicFramePr>
        <p:xfrm>
          <a:off x="251520" y="1397000"/>
          <a:ext cx="8784976" cy="5128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>
          <a:xfrm>
            <a:off x="6732240" y="6309320"/>
            <a:ext cx="2133600" cy="47625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8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2_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1070</TotalTime>
  <Words>1608</Words>
  <Application>Microsoft Office PowerPoint</Application>
  <PresentationFormat>Экран (4:3)</PresentationFormat>
  <Paragraphs>502</Paragraphs>
  <Slides>21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2" baseType="lpstr">
      <vt:lpstr>Arial</vt:lpstr>
      <vt:lpstr>Georgia</vt:lpstr>
      <vt:lpstr>Calibri</vt:lpstr>
      <vt:lpstr>Times New Roman</vt:lpstr>
      <vt:lpstr>Lora</vt:lpstr>
      <vt:lpstr>Lora Medium</vt:lpstr>
      <vt:lpstr>Noto Sans Symbols</vt:lpstr>
      <vt:lpstr>Oswald</vt:lpstr>
      <vt:lpstr>Arial Cyr</vt:lpstr>
      <vt:lpstr>Tahoma</vt:lpstr>
      <vt:lpstr>12_Текстура</vt:lpstr>
      <vt:lpstr>Презентация PowerPoint</vt:lpstr>
      <vt:lpstr>Презентация PowerPoint</vt:lpstr>
      <vt:lpstr>Презентация PowerPoint</vt:lpstr>
      <vt:lpstr>Презентация PowerPoint</vt:lpstr>
      <vt:lpstr>В основу расчетов формирования доходной базы бюджета на 2022 год и плановый период 2023-2024 годов положены:</vt:lpstr>
      <vt:lpstr>Налоговые и неналоговые доходы районного бюджета на 2022-2024 годы, тыс. рублей</vt:lpstr>
      <vt:lpstr>Структура собственных доходов бюджета Славянского района на 2022 год, %</vt:lpstr>
      <vt:lpstr>Безвозмездные поступления, тыс. рублей</vt:lpstr>
      <vt:lpstr>Структура безвозмездных поступлений из бюджетов другого уровня,%</vt:lpstr>
      <vt:lpstr>Общие подходы к формированию расходов бюджета муниципального образования Славянский район</vt:lpstr>
      <vt:lpstr>Презентация PowerPoint</vt:lpstr>
      <vt:lpstr>Презентация PowerPoint</vt:lpstr>
      <vt:lpstr>Структура расходов бюджета муниципального образования Славянский район на 2022 год,  тыс. рублей</vt:lpstr>
      <vt:lpstr>Динамика расходов социально-культурной сферы муниципального образования Славянский район,  тыс. рублей</vt:lpstr>
      <vt:lpstr>Распределение бюджетных ассигнований по муниципальным программам и непрограммным направлениям деятельности, тыс. рублей</vt:lpstr>
      <vt:lpstr>Презентация PowerPoint</vt:lpstr>
      <vt:lpstr>Осуществление капитальных вложений в объекты муниципальной собственности, тыс. рублей</vt:lpstr>
      <vt:lpstr>Осуществление капитальных вложений в объекты муниципальной собственности, тыс. рублей</vt:lpstr>
      <vt:lpstr>Распределение бюджетных ассигнований  по непрограммным направлениям деятельности,  тыс. рублей</vt:lpstr>
      <vt:lpstr>Кредитные обязательства муниципального образования Славянский район, тыс. рублей</vt:lpstr>
      <vt:lpstr>Дотации на выравнивание бюджетной обеспеченности поселений в 2022 году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budget</dc:creator>
  <cp:lastModifiedBy>budget</cp:lastModifiedBy>
  <cp:revision>91</cp:revision>
  <cp:lastPrinted>2021-12-14T11:55:41Z</cp:lastPrinted>
  <dcterms:modified xsi:type="dcterms:W3CDTF">2021-12-16T06:21:13Z</dcterms:modified>
</cp:coreProperties>
</file>